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7" r:id="rId2"/>
    <p:sldId id="318" r:id="rId3"/>
    <p:sldId id="31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E3A4D-EF7E-432F-A33F-51491F65742E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29B55-8214-4819-964A-F2DE6F699A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45984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4938" y="774700"/>
            <a:ext cx="6807200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79" name="Google Shape;779;p32:notes"/>
          <p:cNvSpPr txBox="1">
            <a:spLocks noGrp="1"/>
          </p:cNvSpPr>
          <p:nvPr>
            <p:ph type="body" idx="1"/>
          </p:nvPr>
        </p:nvSpPr>
        <p:spPr>
          <a:xfrm>
            <a:off x="916843" y="4866065"/>
            <a:ext cx="5247380" cy="459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dirty="0"/>
          </a:p>
        </p:txBody>
      </p:sp>
      <p:sp>
        <p:nvSpPr>
          <p:cNvPr id="780" name="Google Shape;780;p32:notes"/>
          <p:cNvSpPr txBox="1">
            <a:spLocks noGrp="1"/>
          </p:cNvSpPr>
          <p:nvPr>
            <p:ph type="sldNum" idx="12"/>
          </p:nvPr>
        </p:nvSpPr>
        <p:spPr>
          <a:xfrm>
            <a:off x="4013876" y="9714127"/>
            <a:ext cx="3080453" cy="494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75" tIns="0" rIns="19075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0618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4938" y="774700"/>
            <a:ext cx="6807200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79" name="Google Shape;779;p32:notes"/>
          <p:cNvSpPr txBox="1">
            <a:spLocks noGrp="1"/>
          </p:cNvSpPr>
          <p:nvPr>
            <p:ph type="body" idx="1"/>
          </p:nvPr>
        </p:nvSpPr>
        <p:spPr>
          <a:xfrm>
            <a:off x="916843" y="4866065"/>
            <a:ext cx="5247380" cy="459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dirty="0"/>
          </a:p>
        </p:txBody>
      </p:sp>
      <p:sp>
        <p:nvSpPr>
          <p:cNvPr id="780" name="Google Shape;780;p32:notes"/>
          <p:cNvSpPr txBox="1">
            <a:spLocks noGrp="1"/>
          </p:cNvSpPr>
          <p:nvPr>
            <p:ph type="sldNum" idx="12"/>
          </p:nvPr>
        </p:nvSpPr>
        <p:spPr>
          <a:xfrm>
            <a:off x="4013876" y="9714127"/>
            <a:ext cx="3080453" cy="494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75" tIns="0" rIns="19075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9080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4938" y="774700"/>
            <a:ext cx="6807200" cy="38306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779" name="Google Shape;779;p32:notes"/>
          <p:cNvSpPr txBox="1">
            <a:spLocks noGrp="1"/>
          </p:cNvSpPr>
          <p:nvPr>
            <p:ph type="body" idx="1"/>
          </p:nvPr>
        </p:nvSpPr>
        <p:spPr>
          <a:xfrm>
            <a:off x="916843" y="4866065"/>
            <a:ext cx="5247380" cy="4594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en-GB" dirty="0"/>
          </a:p>
        </p:txBody>
      </p:sp>
      <p:sp>
        <p:nvSpPr>
          <p:cNvPr id="780" name="Google Shape;780;p32:notes"/>
          <p:cNvSpPr txBox="1">
            <a:spLocks noGrp="1"/>
          </p:cNvSpPr>
          <p:nvPr>
            <p:ph type="sldNum" idx="12"/>
          </p:nvPr>
        </p:nvSpPr>
        <p:spPr>
          <a:xfrm>
            <a:off x="4013876" y="9714127"/>
            <a:ext cx="3080453" cy="494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9075" tIns="0" rIns="19075" bIns="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pl-PL"/>
              <a:pPr marL="0" lvl="0" indent="0" algn="r" rtl="0">
                <a:spcBef>
                  <a:spcPts val="0"/>
                </a:spcBef>
                <a:spcAft>
                  <a:spcPts val="0"/>
                </a:spcAft>
                <a:buSzPts val="1000"/>
                <a:buNone/>
              </a:p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2425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C7603D-07B2-30CF-F281-006857166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81207E5-704F-5BE6-2E76-DE0F25FC5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08026C5-032B-78F0-E458-FEBC35EB4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F9D5A7-66FB-C1B6-D735-0C7AB2F7B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5BA6DEE-066D-D1C2-561E-D62FDAAE3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70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98E045-4C6B-22E4-95F0-AA07B33D7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646158E-D317-4E21-9875-2F330AF27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A105CF3-D325-7D9E-BD57-7391797E9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350D3E-704D-E7D0-F815-8151D7F9B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BCEC47-E7FE-52B4-3699-0834D2A73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554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5B6C0F8-D092-0B20-01DB-5B0A610603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6FBADED-CA1F-D9A5-AA8C-568A8136A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83CB7D0-EE45-583E-D8D8-68B573F68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6DC6D9D-A155-1877-D799-39C2A9B5A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92C168-095B-41BB-3B11-4C78D9162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00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294260-C591-E7C2-FD1D-E95BF451D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4775E4-145B-D585-75FC-92690202D5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35ABD0-B1C4-FDAD-6FBB-491BD6B9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EAC2B9F-EF86-9D3A-0795-F354F9C13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B88CF64-56F4-D6D4-B856-4E6993B9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788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35D788-9F0C-6491-5C7F-D7ACDA94E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5D22A97-4E13-1F86-5BA7-067F66ABE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CA5AA27-1322-0F56-2E07-FB2D2DC8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3AC316C-39AD-7BB1-2179-1125448E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948E2B-256E-DE15-51E3-3AEC29C88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233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6485E7-11FF-05B0-6BEF-B22FBBAB7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203465-7C5C-0DF4-A420-6DF0E92EC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45FF34B-AF2A-B33F-D92D-89726CFFF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E817105-55D6-9B41-E4D6-DBAE94E9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59CDBC8-3D27-47ED-5183-71626D5BB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256AFCA-81A2-C098-2ACE-2C54E857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368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84E60B-B874-80B5-1E18-E59E19EC6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64DDFAA-DD5C-096C-587B-1D05A5325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4A3D97F-A4A5-2C1F-4119-4B28E548A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34E093C-5043-B5F7-9A0B-A4C2969FE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82F4601-6B20-F7C9-E068-237808E37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0FB343D-032C-736A-2098-46782FD5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DFFEF4A-0FB5-B083-FAC1-7378F74A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EFF6F74-2F12-256A-D42D-9F5586B1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210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51D8EE-2AFE-50E0-0687-14D8CC63E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63E9A80-FF27-A1E2-20B2-59B770B22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C1259BF8-B090-6919-B795-99F3D0BBB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ED0C63E-9763-49D0-61F4-5D5D3C035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755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3FB37C1-26FF-DD34-3AA2-E8820C618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C6C878D2-2C88-1A80-4DE4-5823C886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80252AF-571F-FC67-AF02-18D8C3AEA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789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CBE8A8-E21F-4057-BDF9-82C0B5C7E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B096A4-E4CB-4C4B-F25B-351F6E32A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8BAA141-C049-ADFB-98CE-A52853B6B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8A8A02B-FFFE-125A-087F-AF8293F53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46DE59-3E31-11FD-AA04-7E54F769A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3E09EA-AE78-5CA0-CEBC-2E831BA2C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5695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BE610F-C12A-9FA2-4541-19FA7D92D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E069EDD6-DFE2-0856-1167-E0BD325BCB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01F8117-14C7-00DC-AAC6-17433D7120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BA3E0C-FF18-C984-5102-31DCB0E10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D2ABF0-2FFE-4BC7-C2B1-E8846128C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5744292-2890-8BC2-4F9D-18732609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968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044FFCBC-5A2D-7723-A9C4-639597ED3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F061FCE-F7F1-035A-9B2A-7FECF09D4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34480E3-4698-FF21-FC87-DA3EF2511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FE643-D493-423D-84EE-8F3699E3767B}" type="datetimeFigureOut">
              <a:rPr lang="pl-PL" smtClean="0"/>
              <a:t>18.07.2023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059E573-FCD0-F6F5-3593-7787A87228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D6389C7-CBF4-F6C1-4D76-559CE0C6B8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1B0B-8184-4550-BBBA-7B72F886D76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317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54;p8" descr="tło-trójkąty-szare_gradient_jasny-2.jpg"/>
          <p:cNvPicPr preferRelativeResize="0"/>
          <p:nvPr/>
        </p:nvPicPr>
        <p:blipFill rotWithShape="1">
          <a:blip r:embed="rId3">
            <a:alphaModFix/>
          </a:blip>
          <a:srcRect t="9576"/>
          <a:stretch/>
        </p:blipFill>
        <p:spPr>
          <a:xfrm>
            <a:off x="1525096" y="443756"/>
            <a:ext cx="9144000" cy="6414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p32" descr="trójkąty do  tytułów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0" y="404664"/>
            <a:ext cx="1731264" cy="180136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792;p32"/>
          <p:cNvSpPr txBox="1"/>
          <p:nvPr/>
        </p:nvSpPr>
        <p:spPr>
          <a:xfrm>
            <a:off x="3359696" y="561262"/>
            <a:ext cx="6120680" cy="540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90625"/>
              </a:lnSpc>
            </a:pPr>
            <a:r>
              <a:rPr lang="pl-PL" sz="2800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OUR </a:t>
            </a:r>
            <a:r>
              <a:rPr lang="pl-PL" sz="3200" b="1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MASTER COURSE</a:t>
            </a:r>
            <a:endParaRPr sz="4000" b="1" dirty="0">
              <a:solidFill>
                <a:srgbClr val="37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30576" y="1543160"/>
            <a:ext cx="47316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Masters Course in Management and Production Engineering</a:t>
            </a:r>
            <a:b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supplementary master's studies, after BA or MA in engineering or equivalent</a:t>
            </a:r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time study course (from Monday to Friday)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 at University of Zielona Góra (the same city with Lumel heartquarters), 200 kms road distance from Berlin, Germany,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 will start from </a:t>
            </a:r>
            <a:r>
              <a:rPr lang="pl-PL" sz="16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</a:t>
            </a:r>
            <a:r>
              <a:rPr lang="en-US" sz="160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’2023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 duration: 18 months (3 semesters),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Course will be financed by Lumel 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 </a:t>
            </a:r>
            <a:b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agreement to work for at least 3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(2)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years in Lumel after finishing the course,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Accommodation will be provided University (dormitories financed by 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Lumel).</a:t>
            </a: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Podpisanie umowy w siedzibie firmy LUMEL S.A. dotyczącej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25" t="-471" r="34548" b="-1"/>
          <a:stretch/>
        </p:blipFill>
        <p:spPr bwMode="auto">
          <a:xfrm>
            <a:off x="7361383" y="3183787"/>
            <a:ext cx="2968739" cy="344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1383" y="1169646"/>
            <a:ext cx="2968739" cy="2306646"/>
          </a:xfrm>
          <a:prstGeom prst="rect">
            <a:avLst/>
          </a:prstGeom>
        </p:spPr>
      </p:pic>
      <p:pic>
        <p:nvPicPr>
          <p:cNvPr id="11" name="Google Shape;847;p3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763607" y="5973323"/>
            <a:ext cx="2070774" cy="563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az 11" descr="LUMEL logo Everything counts.jpg">
            <a:extLst>
              <a:ext uri="{FF2B5EF4-FFF2-40B4-BE49-F238E27FC236}">
                <a16:creationId xmlns:a16="http://schemas.microsoft.com/office/drawing/2014/main" id="{029A3CF7-CE9E-4807-9781-3FAA6D45E5DA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5475" y="5973323"/>
            <a:ext cx="2201132" cy="56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94233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54;p8" descr="tło-trójkąty-szare_gradient_jasny-2.jpg"/>
          <p:cNvPicPr preferRelativeResize="0"/>
          <p:nvPr/>
        </p:nvPicPr>
        <p:blipFill rotWithShape="1">
          <a:blip r:embed="rId3">
            <a:alphaModFix/>
          </a:blip>
          <a:srcRect t="9576"/>
          <a:stretch/>
        </p:blipFill>
        <p:spPr>
          <a:xfrm>
            <a:off x="1525096" y="443756"/>
            <a:ext cx="9144000" cy="6414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p32" descr="trójkąty do  tytułów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0" y="404664"/>
            <a:ext cx="1731264" cy="180136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792;p32"/>
          <p:cNvSpPr txBox="1"/>
          <p:nvPr/>
        </p:nvSpPr>
        <p:spPr>
          <a:xfrm>
            <a:off x="3359696" y="561262"/>
            <a:ext cx="6120680" cy="540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90625"/>
              </a:lnSpc>
            </a:pPr>
            <a:r>
              <a:rPr lang="pl-PL" sz="2800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OUR </a:t>
            </a:r>
            <a:r>
              <a:rPr lang="pl-PL" sz="3200" b="1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MASTER COURSE</a:t>
            </a:r>
            <a:endParaRPr sz="4000" b="1" dirty="0">
              <a:solidFill>
                <a:srgbClr val="37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30576" y="1779243"/>
            <a:ext cx="47316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 and earn</a:t>
            </a:r>
            <a:b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Students will be engaged as interns and will cooperate with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Lumel based on civil-law agreement ()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tudents will be covered by additional medical insurance paid month by month by them and covered back by Lumel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(),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Travelling expenses from University to accommodation place or Company – </a:t>
            </a:r>
            <a:b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around 100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,00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PLN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month, to be covered by students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Joining student’s Visa expenses and joining air ticket will be provided by Lumel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1382" y="1507972"/>
            <a:ext cx="2968739" cy="2306646"/>
          </a:xfrm>
          <a:prstGeom prst="rect">
            <a:avLst/>
          </a:prstGeom>
        </p:spPr>
      </p:pic>
      <p:pic>
        <p:nvPicPr>
          <p:cNvPr id="2050" name="Picture 2" descr="Może być zdjęciem przedstawiającym 10 osób, ludzie siedzą, ludzie stoją i w budynku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0" t="20616" r="36299" b="339"/>
          <a:stretch/>
        </p:blipFill>
        <p:spPr bwMode="auto">
          <a:xfrm>
            <a:off x="7370618" y="3823855"/>
            <a:ext cx="2959502" cy="271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639754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54;p8" descr="tło-trójkąty-szare_gradient_jasny-2.jpg"/>
          <p:cNvPicPr preferRelativeResize="0"/>
          <p:nvPr/>
        </p:nvPicPr>
        <p:blipFill rotWithShape="1">
          <a:blip r:embed="rId3">
            <a:alphaModFix/>
          </a:blip>
          <a:srcRect t="9576"/>
          <a:stretch/>
        </p:blipFill>
        <p:spPr>
          <a:xfrm>
            <a:off x="1525096" y="443756"/>
            <a:ext cx="9144000" cy="6414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1" name="Google Shape;791;p32" descr="trójkąty do  tytułów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24000" y="404664"/>
            <a:ext cx="1731264" cy="180136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792;p32"/>
          <p:cNvSpPr txBox="1"/>
          <p:nvPr/>
        </p:nvSpPr>
        <p:spPr>
          <a:xfrm>
            <a:off x="3359696" y="561262"/>
            <a:ext cx="6120680" cy="5404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90625"/>
              </a:lnSpc>
            </a:pPr>
            <a:r>
              <a:rPr lang="pl-PL" sz="2800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OUR </a:t>
            </a:r>
            <a:r>
              <a:rPr lang="pl-PL" sz="3200" b="1" dirty="0">
                <a:solidFill>
                  <a:srgbClr val="376092"/>
                </a:solidFill>
                <a:latin typeface="Calibri"/>
                <a:ea typeface="Calibri"/>
                <a:cs typeface="Calibri"/>
                <a:sym typeface="Calibri"/>
              </a:rPr>
              <a:t>MASTER COURSE</a:t>
            </a:r>
            <a:endParaRPr sz="4000" b="1" dirty="0">
              <a:solidFill>
                <a:srgbClr val="37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2230576" y="1617515"/>
            <a:ext cx="47316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Learn and earn</a:t>
            </a:r>
            <a:b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Lumel has mainly 5 days working model, but in some departments it may happen to work during the weekends also,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internships will take place in production area, quality area, R&amp;D electronics and R&amp;D mechanical departments to let you know all processes,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During studies you will be able to work from 80 to 120 hours per month: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GB" sz="16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8021" y="1391980"/>
            <a:ext cx="2968739" cy="2306646"/>
          </a:xfrm>
          <a:prstGeom prst="rect">
            <a:avLst/>
          </a:prstGeom>
        </p:spPr>
      </p:pic>
      <p:graphicFrame>
        <p:nvGraphicFramePr>
          <p:cNvPr id="13" name="Table 3"/>
          <p:cNvGraphicFramePr/>
          <p:nvPr>
            <p:extLst>
              <p:ext uri="{D42A27DB-BD31-4B8C-83A1-F6EECF244321}">
                <p14:modId xmlns:p14="http://schemas.microsoft.com/office/powerpoint/2010/main" val="1798054658"/>
              </p:ext>
            </p:extLst>
          </p:nvPr>
        </p:nvGraphicFramePr>
        <p:xfrm>
          <a:off x="2327565" y="4346740"/>
          <a:ext cx="8009195" cy="1654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9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2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0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90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1453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1400" b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Semester </a:t>
                      </a:r>
                    </a:p>
                    <a:p>
                      <a:pPr algn="ctr">
                        <a:buNone/>
                      </a:pPr>
                      <a:r>
                        <a:rPr lang="en-US" altLang="en-GB" sz="1400" b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1400" b="0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aprx</a:t>
                      </a:r>
                      <a:r>
                        <a:rPr lang="en-US" altLang="en-GB" sz="1400" b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altLang="en-GB" sz="1400" b="1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study </a:t>
                      </a:r>
                      <a:r>
                        <a:rPr lang="en-US" altLang="en-GB" sz="1400" b="0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hrs</a:t>
                      </a:r>
                      <a:r>
                        <a:rPr lang="en-US" altLang="en-GB" sz="1400" b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week </a:t>
                      </a: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@University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1400" b="0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aprx</a:t>
                      </a:r>
                      <a:r>
                        <a:rPr lang="en-US" altLang="en-GB" sz="1400" b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 </a:t>
                      </a:r>
                      <a:r>
                        <a:rPr lang="en-US" altLang="en-GB" sz="1400" b="1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working</a:t>
                      </a:r>
                      <a:r>
                        <a:rPr lang="en-US" altLang="en-GB" sz="1400" b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altLang="en-GB" sz="1400" b="0" noProof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hrs</a:t>
                      </a:r>
                      <a:r>
                        <a:rPr lang="en-US" altLang="en-GB" sz="1400" b="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per week </a:t>
                      </a:r>
                      <a:b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@ Lumel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GB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82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1st  semester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GB" sz="1400" b="1" baseline="0" noProof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+mn-ea"/>
                        </a:rPr>
                        <a:t>2nd semester</a:t>
                      </a:r>
                      <a:endParaRPr lang="en-US" altLang="en-US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buNone/>
                      </a:pPr>
                      <a:endParaRPr lang="en-IN" altLang="en-GB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>
                        <a:buNone/>
                      </a:pPr>
                      <a:endParaRPr lang="en-IN" alt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706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+mn-ea"/>
                        </a:rPr>
                        <a:t>3rd</a:t>
                      </a:r>
                      <a:r>
                        <a:rPr lang="en-US" altLang="en-GB" sz="1400" baseline="0" noProof="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+mn-ea"/>
                        </a:rPr>
                        <a:t> s</a:t>
                      </a: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  <a:sym typeface="+mn-ea"/>
                        </a:rPr>
                        <a:t>emester</a:t>
                      </a:r>
                      <a:endParaRPr lang="en-US" altLang="en-US" sz="1400" noProof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en-GB" sz="1400" noProof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altLang="en-GB" sz="2000" b="1" dirty="0">
                        <a:latin typeface="Arial Narrow" pitchFamily="34" charset="0"/>
                        <a:cs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Prostokąt 13"/>
          <p:cNvSpPr/>
          <p:nvPr/>
        </p:nvSpPr>
        <p:spPr>
          <a:xfrm>
            <a:off x="2279070" y="6041216"/>
            <a:ext cx="8106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 you are a student and under 26 years old you do not pay any tax or social insurance, </a:t>
            </a:r>
            <a:b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mea</a:t>
            </a:r>
            <a:r>
              <a:rPr lang="pl-PL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gross is at the same time net.</a:t>
            </a:r>
          </a:p>
        </p:txBody>
      </p:sp>
    </p:spTree>
    <p:extLst>
      <p:ext uri="{BB962C8B-B14F-4D97-AF65-F5344CB8AC3E}">
        <p14:creationId xmlns:p14="http://schemas.microsoft.com/office/powerpoint/2010/main" val="24184679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332</Words>
  <Application>Microsoft Office PowerPoint</Application>
  <PresentationFormat>Panoramiczny</PresentationFormat>
  <Paragraphs>37</Paragraphs>
  <Slides>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Dariusz Tront</dc:creator>
  <cp:lastModifiedBy>Kamila Rabiko</cp:lastModifiedBy>
  <cp:revision>3</cp:revision>
  <dcterms:created xsi:type="dcterms:W3CDTF">2023-01-04T14:05:27Z</dcterms:created>
  <dcterms:modified xsi:type="dcterms:W3CDTF">2023-07-18T05:24:21Z</dcterms:modified>
</cp:coreProperties>
</file>