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3" r:id="rId5"/>
    <p:sldId id="264" r:id="rId6"/>
    <p:sldId id="266" r:id="rId7"/>
    <p:sldId id="267" r:id="rId8"/>
    <p:sldId id="268" r:id="rId9"/>
    <p:sldId id="270" r:id="rId10"/>
    <p:sldId id="269" r:id="rId11"/>
    <p:sldId id="272" r:id="rId12"/>
    <p:sldId id="271" r:id="rId13"/>
  </p:sldIdLst>
  <p:sldSz cx="9906000" cy="6858000" type="A4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73AC"/>
    <a:srgbClr val="0066FF"/>
    <a:srgbClr val="2D73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9" d="100"/>
          <a:sy n="99" d="100"/>
        </p:scale>
        <p:origin x="-1456" y="-8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3B9E-5269-4A9E-B1FD-6252E1A5AF31}" type="datetimeFigureOut">
              <a:rPr lang="cs-CZ" smtClean="0"/>
              <a:pPr/>
              <a:t>11/10/18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745CF-C1F4-492B-AABB-4A4EB986D6B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3B9E-5269-4A9E-B1FD-6252E1A5AF31}" type="datetimeFigureOut">
              <a:rPr lang="cs-CZ" smtClean="0"/>
              <a:pPr/>
              <a:t>11/10/18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745CF-C1F4-492B-AABB-4A4EB986D6B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181850" y="206376"/>
            <a:ext cx="2228850" cy="4387851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95300" y="206376"/>
            <a:ext cx="6521450" cy="4387851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3B9E-5269-4A9E-B1FD-6252E1A5AF31}" type="datetimeFigureOut">
              <a:rPr lang="cs-CZ" smtClean="0"/>
              <a:pPr/>
              <a:t>11/10/18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745CF-C1F4-492B-AABB-4A4EB986D6B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3B9E-5269-4A9E-B1FD-6252E1A5AF31}" type="datetimeFigureOut">
              <a:rPr lang="cs-CZ" smtClean="0"/>
              <a:pPr/>
              <a:t>11/10/18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745CF-C1F4-492B-AABB-4A4EB986D6B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2506" y="4406902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3B9E-5269-4A9E-B1FD-6252E1A5AF31}" type="datetimeFigureOut">
              <a:rPr lang="cs-CZ" smtClean="0"/>
              <a:pPr/>
              <a:t>11/10/18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745CF-C1F4-492B-AABB-4A4EB986D6B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95300" y="1200152"/>
            <a:ext cx="437515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35550" y="1200152"/>
            <a:ext cx="437515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3B9E-5269-4A9E-B1FD-6252E1A5AF31}" type="datetimeFigureOut">
              <a:rPr lang="cs-CZ" smtClean="0"/>
              <a:pPr/>
              <a:t>11/10/18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745CF-C1F4-492B-AABB-4A4EB986D6B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95300" y="1535114"/>
            <a:ext cx="4376870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032113" y="1535114"/>
            <a:ext cx="4378590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3B9E-5269-4A9E-B1FD-6252E1A5AF31}" type="datetimeFigureOut">
              <a:rPr lang="cs-CZ" smtClean="0"/>
              <a:pPr/>
              <a:t>11/10/18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745CF-C1F4-492B-AABB-4A4EB986D6B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3B9E-5269-4A9E-B1FD-6252E1A5AF31}" type="datetimeFigureOut">
              <a:rPr lang="cs-CZ" smtClean="0"/>
              <a:pPr/>
              <a:t>11/10/18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745CF-C1F4-492B-AABB-4A4EB986D6B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3B9E-5269-4A9E-B1FD-6252E1A5AF31}" type="datetimeFigureOut">
              <a:rPr lang="cs-CZ" smtClean="0"/>
              <a:pPr/>
              <a:t>11/10/18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745CF-C1F4-492B-AABB-4A4EB986D6B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3" y="273050"/>
            <a:ext cx="3259006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72971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95303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3B9E-5269-4A9E-B1FD-6252E1A5AF31}" type="datetimeFigureOut">
              <a:rPr lang="cs-CZ" smtClean="0"/>
              <a:pPr/>
              <a:t>11/10/18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745CF-C1F4-492B-AABB-4A4EB986D6B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41645" y="5367339"/>
            <a:ext cx="59436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3B9E-5269-4A9E-B1FD-6252E1A5AF31}" type="datetimeFigureOut">
              <a:rPr lang="cs-CZ" smtClean="0"/>
              <a:pPr/>
              <a:t>11/10/18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745CF-C1F4-492B-AABB-4A4EB986D6B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9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95300" y="1600202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E3B9E-5269-4A9E-B1FD-6252E1A5AF31}" type="datetimeFigureOut">
              <a:rPr lang="cs-CZ" smtClean="0"/>
              <a:pPr/>
              <a:t>11/10/18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745CF-C1F4-492B-AABB-4A4EB986D6B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martina.robenkova@fno.cz" TargetMode="External"/><Relationship Id="rId3" Type="http://schemas.openxmlformats.org/officeDocument/2006/relationships/hyperlink" Target="mailto:jiri.hyncica@fno.cz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6633384"/>
            <a:ext cx="9906000" cy="252000"/>
          </a:xfrm>
          <a:prstGeom prst="rect">
            <a:avLst/>
          </a:prstGeom>
          <a:solidFill>
            <a:srgbClr val="2D73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200" y="4515"/>
            <a:ext cx="9907200" cy="475252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grpSp>
        <p:nvGrpSpPr>
          <p:cNvPr id="11" name="Skupina 10"/>
          <p:cNvGrpSpPr/>
          <p:nvPr/>
        </p:nvGrpSpPr>
        <p:grpSpPr>
          <a:xfrm>
            <a:off x="612000" y="4904450"/>
            <a:ext cx="8964097" cy="1554272"/>
            <a:chOff x="612000" y="5299786"/>
            <a:chExt cx="8964097" cy="1147887"/>
          </a:xfrm>
        </p:grpSpPr>
        <p:pic>
          <p:nvPicPr>
            <p:cNvPr id="1028" name="Picture 4" descr="C:\temp\Poze Loga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2000" y="5476629"/>
              <a:ext cx="1940663" cy="633845"/>
            </a:xfrm>
            <a:prstGeom prst="rect">
              <a:avLst/>
            </a:prstGeom>
            <a:noFill/>
          </p:spPr>
        </p:pic>
        <p:sp>
          <p:nvSpPr>
            <p:cNvPr id="19" name="TextovéPole 18"/>
            <p:cNvSpPr txBox="1"/>
            <p:nvPr/>
          </p:nvSpPr>
          <p:spPr>
            <a:xfrm>
              <a:off x="2796397" y="5299786"/>
              <a:ext cx="5746698" cy="1147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500" b="1" dirty="0" smtClean="0">
                  <a:solidFill>
                    <a:srgbClr val="2D73AC"/>
                  </a:solidFill>
                </a:rPr>
                <a:t>Legislativní aspekty klinických hodnocení</a:t>
              </a:r>
            </a:p>
            <a:p>
              <a:pPr>
                <a:lnSpc>
                  <a:spcPct val="130000"/>
                </a:lnSpc>
              </a:pPr>
              <a:r>
                <a:rPr lang="cs-CZ" sz="2000" b="1" dirty="0" smtClean="0"/>
                <a:t>Mgr. Martina </a:t>
              </a:r>
              <a:r>
                <a:rPr lang="cs-CZ" sz="2000" b="1" dirty="0" err="1" smtClean="0"/>
                <a:t>Robenková</a:t>
              </a:r>
              <a:r>
                <a:rPr lang="cs-CZ" sz="2000" b="1" dirty="0" smtClean="0"/>
                <a:t>, Bc. Jiří </a:t>
              </a:r>
              <a:r>
                <a:rPr lang="cs-CZ" sz="2000" b="1" dirty="0" err="1" smtClean="0"/>
                <a:t>Hynčica</a:t>
              </a:r>
              <a:endParaRPr lang="cs-CZ" sz="2000" b="1" dirty="0"/>
            </a:p>
          </p:txBody>
        </p:sp>
        <p:pic>
          <p:nvPicPr>
            <p:cNvPr id="2" name="Picture 2" descr="R:\_Akazky\F\FNSP\2016\16033 Šablony prezentace power point\Loga SAK a JCI\Akreditovano_SAK_RGB.jpg"/>
            <p:cNvPicPr>
              <a:picLocks noChangeAspect="1" noChangeArrowheads="1"/>
            </p:cNvPicPr>
            <p:nvPr/>
          </p:nvPicPr>
          <p:blipFill>
            <a:blip r:embed="rId4" cstate="print"/>
            <a:srcRect l="3899" t="3611" r="3327" b="3615"/>
            <a:stretch>
              <a:fillRect/>
            </a:stretch>
          </p:blipFill>
          <p:spPr bwMode="auto">
            <a:xfrm>
              <a:off x="8648055" y="5373101"/>
              <a:ext cx="928042" cy="7920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2D73AC"/>
                </a:solidFill>
              </a:rPr>
              <a:t>Vlastní výzkumné projekty</a:t>
            </a:r>
            <a:endParaRPr lang="cs-CZ" b="1" dirty="0">
              <a:solidFill>
                <a:srgbClr val="2D73AC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Mohou, ale nemusí naplňovat definici klinického hodnocení podle zákona - nutný odpovídající postup!</a:t>
            </a:r>
          </a:p>
          <a:p>
            <a:r>
              <a:rPr lang="cs-CZ" b="1" dirty="0" smtClean="0"/>
              <a:t>Pozor na sběr dat, zpracování vzorků, apod. </a:t>
            </a:r>
          </a:p>
          <a:p>
            <a:r>
              <a:rPr lang="cs-CZ" dirty="0" smtClean="0"/>
              <a:t>Doporučená konzultace s:</a:t>
            </a:r>
          </a:p>
          <a:p>
            <a:pPr lvl="1"/>
            <a:r>
              <a:rPr lang="cs-CZ" dirty="0" smtClean="0"/>
              <a:t>Etická komise FN Ostrava</a:t>
            </a:r>
          </a:p>
          <a:p>
            <a:pPr lvl="1"/>
            <a:r>
              <a:rPr lang="cs-CZ" dirty="0" smtClean="0"/>
              <a:t>Státní ústav pro kontrolu léčiv</a:t>
            </a:r>
          </a:p>
          <a:p>
            <a:r>
              <a:rPr lang="cs-CZ" dirty="0" smtClean="0"/>
              <a:t>Kontrola realizace KH </a:t>
            </a:r>
            <a:r>
              <a:rPr lang="mr-IN" dirty="0" smtClean="0"/>
              <a:t>–</a:t>
            </a:r>
            <a:r>
              <a:rPr lang="cs-CZ" dirty="0" smtClean="0"/>
              <a:t> EK, SÚKL</a:t>
            </a:r>
          </a:p>
          <a:p>
            <a:r>
              <a:rPr lang="cs-CZ" dirty="0" smtClean="0"/>
              <a:t>V případě porušení zákona </a:t>
            </a:r>
            <a:r>
              <a:rPr lang="mr-IN" dirty="0" smtClean="0"/>
              <a:t>–</a:t>
            </a:r>
            <a:r>
              <a:rPr lang="cs-CZ" dirty="0" smtClean="0"/>
              <a:t> sankce!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214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9169" y="1269942"/>
            <a:ext cx="9051531" cy="485622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cs-CZ" sz="3800" b="1" dirty="0" smtClean="0">
                <a:solidFill>
                  <a:srgbClr val="2D73AC"/>
                </a:solidFill>
              </a:rPr>
              <a:t>Centrum klinických studií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cs-CZ" dirty="0" smtClean="0"/>
              <a:t>Mgr. Martina </a:t>
            </a:r>
            <a:r>
              <a:rPr lang="cs-CZ" dirty="0" err="1" smtClean="0"/>
              <a:t>Robenková</a:t>
            </a:r>
            <a:endParaRPr lang="cs-CZ" dirty="0" smtClean="0"/>
          </a:p>
          <a:p>
            <a:pPr marL="0" indent="0" algn="ctr">
              <a:lnSpc>
                <a:spcPct val="80000"/>
              </a:lnSpc>
              <a:buNone/>
            </a:pPr>
            <a:r>
              <a:rPr lang="cs-CZ" dirty="0" smtClean="0"/>
              <a:t>Tel.: 597 372 516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cs-CZ" dirty="0" smtClean="0"/>
              <a:t>E-mail: </a:t>
            </a:r>
            <a:r>
              <a:rPr lang="cs-CZ" dirty="0" smtClean="0">
                <a:hlinkClick r:id="rId2"/>
              </a:rPr>
              <a:t>martina.robenkova@fno.cz</a:t>
            </a:r>
            <a:endParaRPr lang="cs-CZ" dirty="0" smtClean="0"/>
          </a:p>
          <a:p>
            <a:pPr marL="0" indent="0" algn="ctr">
              <a:lnSpc>
                <a:spcPct val="80000"/>
              </a:lnSpc>
              <a:buNone/>
            </a:pPr>
            <a:endParaRPr lang="cs-CZ" b="1" dirty="0" smtClean="0"/>
          </a:p>
          <a:p>
            <a:pPr marL="0" indent="0" algn="ctr">
              <a:lnSpc>
                <a:spcPct val="80000"/>
              </a:lnSpc>
              <a:buNone/>
            </a:pPr>
            <a:r>
              <a:rPr lang="cs-CZ" sz="3800" b="1" dirty="0" smtClean="0">
                <a:solidFill>
                  <a:srgbClr val="2D73AC"/>
                </a:solidFill>
              </a:rPr>
              <a:t>Etická komise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cs-CZ" dirty="0" smtClean="0"/>
              <a:t>Bc. Jiří </a:t>
            </a:r>
            <a:r>
              <a:rPr lang="cs-CZ" dirty="0" err="1" smtClean="0"/>
              <a:t>Hynčica</a:t>
            </a:r>
            <a:endParaRPr lang="cs-CZ" dirty="0" smtClean="0"/>
          </a:p>
          <a:p>
            <a:pPr marL="0" indent="0" algn="ctr">
              <a:lnSpc>
                <a:spcPct val="80000"/>
              </a:lnSpc>
              <a:buNone/>
            </a:pPr>
            <a:r>
              <a:rPr lang="cs-CZ" dirty="0" smtClean="0"/>
              <a:t>Tel.: 597 372 587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cs-CZ" dirty="0" smtClean="0"/>
              <a:t>E-mail: </a:t>
            </a:r>
            <a:r>
              <a:rPr lang="cs-CZ" dirty="0" smtClean="0">
                <a:hlinkClick r:id="rId3"/>
              </a:rPr>
              <a:t>jiri.hyncica@fno.cz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264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30907"/>
            <a:ext cx="8915400" cy="1143000"/>
          </a:xfrm>
        </p:spPr>
        <p:txBody>
          <a:bodyPr/>
          <a:lstStyle/>
          <a:p>
            <a:r>
              <a:rPr lang="cs-CZ" b="1" dirty="0" smtClean="0">
                <a:solidFill>
                  <a:srgbClr val="2D73AC"/>
                </a:solidFill>
              </a:rPr>
              <a:t>Děkuji za pozornost</a:t>
            </a:r>
            <a:endParaRPr lang="cs-CZ" b="1" dirty="0">
              <a:solidFill>
                <a:srgbClr val="2D73AC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1202-harley-schwadron-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53" y="1060409"/>
            <a:ext cx="8142213" cy="542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193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2D73AC"/>
                </a:solidFill>
              </a:rPr>
              <a:t>Legislativní požadavky</a:t>
            </a:r>
            <a:endParaRPr lang="cs-CZ" b="1" dirty="0">
              <a:solidFill>
                <a:srgbClr val="2D73AC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5300" y="1600202"/>
            <a:ext cx="9099634" cy="4525963"/>
          </a:xfrm>
        </p:spPr>
        <p:txBody>
          <a:bodyPr>
            <a:normAutofit/>
          </a:bodyPr>
          <a:lstStyle/>
          <a:p>
            <a:r>
              <a:rPr lang="cs-CZ" dirty="0" smtClean="0"/>
              <a:t>Helsinská deklarace</a:t>
            </a:r>
          </a:p>
          <a:p>
            <a:r>
              <a:rPr lang="cs-CZ" dirty="0" smtClean="0"/>
              <a:t>Klinické hodnocení léčivých přípravků</a:t>
            </a:r>
          </a:p>
          <a:p>
            <a:r>
              <a:rPr lang="cs-CZ" dirty="0" smtClean="0"/>
              <a:t>Klinické hodnocení zdravotnických prostředků</a:t>
            </a:r>
          </a:p>
          <a:p>
            <a:r>
              <a:rPr lang="cs-CZ" dirty="0" smtClean="0"/>
              <a:t>Etická komise</a:t>
            </a:r>
          </a:p>
          <a:p>
            <a:r>
              <a:rPr lang="cs-CZ" dirty="0" smtClean="0"/>
              <a:t>SÚKL</a:t>
            </a:r>
            <a:endParaRPr lang="cs-CZ" dirty="0"/>
          </a:p>
        </p:txBody>
      </p:sp>
      <p:sp>
        <p:nvSpPr>
          <p:cNvPr id="5" name="TextBox 4"/>
          <p:cNvSpPr txBox="1"/>
          <p:nvPr/>
        </p:nvSpPr>
        <p:spPr>
          <a:xfrm>
            <a:off x="2283287" y="82097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2D73AC"/>
                </a:solidFill>
              </a:rPr>
              <a:t>Helsinská deklarace</a:t>
            </a:r>
            <a:endParaRPr lang="cs-CZ" b="1" dirty="0">
              <a:solidFill>
                <a:srgbClr val="2D73AC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HELSINSKÁ DEKLARACE SVĚTOVÉ LÉKAŘSKÉ ASOCIACE - </a:t>
            </a:r>
            <a:r>
              <a:rPr lang="cs-CZ" i="1" dirty="0" smtClean="0"/>
              <a:t>Revidovaná verze 2000.09.01.</a:t>
            </a:r>
          </a:p>
          <a:p>
            <a:pPr lvl="1">
              <a:buFont typeface="Arial"/>
              <a:buChar char="•"/>
            </a:pPr>
            <a:r>
              <a:rPr lang="cs-CZ" sz="2200" dirty="0" smtClean="0"/>
              <a:t>Doporučení pro lékaře zabývající se medicínským výzkumem na člověku </a:t>
            </a:r>
            <a:r>
              <a:rPr lang="cs-CZ" sz="2200" i="1" dirty="0" smtClean="0"/>
              <a:t>(přijata na 18. výročním zasedání Světové lékařské asociace </a:t>
            </a:r>
            <a:br>
              <a:rPr lang="cs-CZ" sz="2200" i="1" dirty="0" smtClean="0"/>
            </a:br>
            <a:r>
              <a:rPr lang="cs-CZ" sz="2200" i="1" dirty="0" smtClean="0"/>
              <a:t>v Helsinkách ve Finsku v červenci 1964)</a:t>
            </a:r>
          </a:p>
          <a:p>
            <a:pPr lvl="1">
              <a:buFont typeface="Arial"/>
              <a:buChar char="•"/>
            </a:pPr>
            <a:r>
              <a:rPr lang="cs-CZ" sz="2200" dirty="0" smtClean="0"/>
              <a:t>32 bodů</a:t>
            </a:r>
          </a:p>
          <a:p>
            <a:pPr lvl="1">
              <a:buFont typeface="Arial"/>
              <a:buChar char="•"/>
            </a:pPr>
            <a:r>
              <a:rPr lang="cs-CZ" sz="2200" b="1" dirty="0"/>
              <a:t>E</a:t>
            </a:r>
            <a:r>
              <a:rPr lang="cs-CZ" sz="2200" b="1" dirty="0" smtClean="0"/>
              <a:t>tické principy</a:t>
            </a:r>
            <a:r>
              <a:rPr lang="cs-CZ" sz="2200" dirty="0" smtClean="0"/>
              <a:t>, jimiž se musí řídit lékaři a jiné osoby při medicínském výzkumu prováděném na člověku</a:t>
            </a:r>
          </a:p>
          <a:p>
            <a:pPr lvl="1">
              <a:buFont typeface="Arial"/>
              <a:buChar char="•"/>
            </a:pPr>
            <a:r>
              <a:rPr lang="cs-CZ" sz="2200" dirty="0" smtClean="0"/>
              <a:t>Medicínský výzkum na člověku zahrnuje také výzkum na identifikovatelných látkách lidského původu nebo identifikovatelných datech </a:t>
            </a:r>
            <a:endParaRPr lang="cs-CZ" sz="2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2D73AC"/>
                </a:solidFill>
              </a:rPr>
              <a:t>Klinické hodnocení léčivých přípravků</a:t>
            </a:r>
            <a:endParaRPr lang="cs-CZ" b="1" dirty="0">
              <a:solidFill>
                <a:srgbClr val="2D73AC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b="1" dirty="0" smtClean="0"/>
              <a:t>Zákon o léčivech </a:t>
            </a:r>
            <a:r>
              <a:rPr lang="cs-CZ" dirty="0"/>
              <a:t>(Zákon č. 378/2007 Sb</a:t>
            </a:r>
            <a:r>
              <a:rPr lang="cs-CZ" dirty="0" smtClean="0"/>
              <a:t>.) – Hlava IV</a:t>
            </a:r>
          </a:p>
          <a:p>
            <a:r>
              <a:rPr lang="cs-CZ" dirty="0" smtClean="0"/>
              <a:t>Vyhláška o správné klinické praxi </a:t>
            </a:r>
            <a:r>
              <a:rPr lang="cs-CZ" dirty="0"/>
              <a:t>č. 226/2008 Sb</a:t>
            </a:r>
            <a:r>
              <a:rPr lang="cs-CZ" dirty="0" smtClean="0"/>
              <a:t>. </a:t>
            </a:r>
            <a:r>
              <a:rPr lang="mr-IN" dirty="0" smtClean="0"/>
              <a:t>–</a:t>
            </a:r>
            <a:r>
              <a:rPr lang="cs-CZ" dirty="0" smtClean="0"/>
              <a:t> GCP </a:t>
            </a:r>
            <a:r>
              <a:rPr lang="cs-CZ" i="1" dirty="0" smtClean="0"/>
              <a:t>(</a:t>
            </a:r>
            <a:r>
              <a:rPr lang="cs-CZ" i="1" dirty="0" err="1" smtClean="0"/>
              <a:t>Good</a:t>
            </a:r>
            <a:r>
              <a:rPr lang="cs-CZ" i="1" dirty="0" smtClean="0"/>
              <a:t> </a:t>
            </a:r>
            <a:r>
              <a:rPr lang="cs-CZ" i="1" dirty="0" err="1" smtClean="0"/>
              <a:t>Clinical</a:t>
            </a:r>
            <a:r>
              <a:rPr lang="cs-CZ" i="1" dirty="0" smtClean="0"/>
              <a:t> </a:t>
            </a:r>
            <a:r>
              <a:rPr lang="cs-CZ" i="1" dirty="0" err="1" smtClean="0"/>
              <a:t>Practice</a:t>
            </a:r>
            <a:r>
              <a:rPr lang="cs-CZ" i="1" dirty="0" smtClean="0"/>
              <a:t>)</a:t>
            </a:r>
            <a:endParaRPr lang="cs-CZ" dirty="0" smtClean="0"/>
          </a:p>
          <a:p>
            <a:r>
              <a:rPr lang="cs-CZ" b="1" dirty="0" smtClean="0"/>
              <a:t>Klinické hodnocení </a:t>
            </a:r>
            <a:r>
              <a:rPr lang="mr-IN" dirty="0"/>
              <a:t>–</a:t>
            </a:r>
            <a:r>
              <a:rPr lang="cs-CZ" dirty="0" smtClean="0"/>
              <a:t> systematické testování jednoho nebo několika hodnocených léčivých přípravků s cílem ověřit jejich bezpečnost nebo účinnost na lidských subjektech</a:t>
            </a:r>
          </a:p>
          <a:p>
            <a:pPr lvl="1"/>
            <a:r>
              <a:rPr lang="cs-CZ" dirty="0" smtClean="0"/>
              <a:t>zjistit </a:t>
            </a:r>
            <a:r>
              <a:rPr lang="cs-CZ" dirty="0"/>
              <a:t>nebo ověřit klinické, farmakologické nebo jiné farmakodynamické účinky,</a:t>
            </a:r>
          </a:p>
          <a:p>
            <a:pPr lvl="1"/>
            <a:r>
              <a:rPr lang="cs-CZ" dirty="0"/>
              <a:t>stanovit nežádoucí účinky,</a:t>
            </a:r>
          </a:p>
          <a:p>
            <a:pPr lvl="1"/>
            <a:r>
              <a:rPr lang="cs-CZ" dirty="0"/>
              <a:t>studovat absorpci, distribuci, metabolismus nebo vylučování,</a:t>
            </a:r>
          </a:p>
          <a:p>
            <a:r>
              <a:rPr lang="cs-CZ" dirty="0" smtClean="0"/>
              <a:t>Prováděné v jednom nebo více centrech v ČR/EU/svět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2D73AC"/>
                </a:solidFill>
              </a:rPr>
              <a:t>Hodnocený léčivý přípravek</a:t>
            </a:r>
            <a:endParaRPr lang="cs-CZ" b="1" dirty="0">
              <a:solidFill>
                <a:srgbClr val="2D73AC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Léčivá látka (zkoumané léčivo, nemá registraci)</a:t>
            </a:r>
          </a:p>
          <a:p>
            <a:r>
              <a:rPr lang="cs-CZ" dirty="0" smtClean="0"/>
              <a:t>Placebo (komparátor)</a:t>
            </a:r>
          </a:p>
          <a:p>
            <a:r>
              <a:rPr lang="cs-CZ" dirty="0" smtClean="0"/>
              <a:t>Registrovaný léčivý přípravek – použitý mimo SPC </a:t>
            </a:r>
            <a:r>
              <a:rPr lang="cs-CZ" i="1" dirty="0" smtClean="0"/>
              <a:t>(</a:t>
            </a:r>
            <a:r>
              <a:rPr lang="cs-CZ" i="1" dirty="0" err="1" smtClean="0"/>
              <a:t>Summary</a:t>
            </a:r>
            <a:r>
              <a:rPr lang="cs-CZ" i="1" dirty="0" smtClean="0"/>
              <a:t> </a:t>
            </a:r>
            <a:r>
              <a:rPr lang="cs-CZ" i="1" dirty="0" err="1" smtClean="0"/>
              <a:t>of</a:t>
            </a:r>
            <a:r>
              <a:rPr lang="cs-CZ" i="1" dirty="0" smtClean="0"/>
              <a:t> </a:t>
            </a:r>
            <a:r>
              <a:rPr lang="cs-CZ" i="1" dirty="0" err="1" smtClean="0"/>
              <a:t>Product</a:t>
            </a:r>
            <a:r>
              <a:rPr lang="cs-CZ" i="1" dirty="0" smtClean="0"/>
              <a:t> </a:t>
            </a:r>
            <a:r>
              <a:rPr lang="cs-CZ" i="1" dirty="0" err="1" smtClean="0"/>
              <a:t>Characteristics</a:t>
            </a:r>
            <a:r>
              <a:rPr lang="cs-CZ" i="1" dirty="0" smtClean="0"/>
              <a:t>)</a:t>
            </a:r>
            <a:endParaRPr lang="cs-CZ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2D73AC"/>
                </a:solidFill>
              </a:rPr>
              <a:t>Klinické hodnocení zdravotnických prostředků</a:t>
            </a:r>
            <a:endParaRPr lang="cs-CZ" b="1" dirty="0">
              <a:solidFill>
                <a:srgbClr val="2D73AC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 smtClean="0"/>
              <a:t>Zákon o zdravotnických </a:t>
            </a:r>
            <a:r>
              <a:rPr lang="cs-CZ" b="1" dirty="0"/>
              <a:t>prostředcích </a:t>
            </a:r>
            <a:r>
              <a:rPr lang="cs-CZ" dirty="0"/>
              <a:t>(Zákon </a:t>
            </a:r>
            <a:br>
              <a:rPr lang="cs-CZ" dirty="0"/>
            </a:br>
            <a:r>
              <a:rPr lang="cs-CZ" dirty="0"/>
              <a:t>č. 268/2014 Sb</a:t>
            </a:r>
            <a:r>
              <a:rPr lang="cs-CZ" dirty="0" smtClean="0"/>
              <a:t>.)</a:t>
            </a:r>
          </a:p>
          <a:p>
            <a:r>
              <a:rPr lang="cs-CZ" dirty="0" smtClean="0"/>
              <a:t>Cílem je prokázat bezpečnost a účinnost zdravotnického prostředku při poskytování zdravotní péče při dodržení jeho určeného účelu daného výrobcem</a:t>
            </a:r>
          </a:p>
          <a:p>
            <a:r>
              <a:rPr lang="cs-CZ" dirty="0" smtClean="0"/>
              <a:t>Klinická zkouška </a:t>
            </a:r>
            <a:r>
              <a:rPr lang="cs-CZ" i="1" dirty="0"/>
              <a:t>(</a:t>
            </a:r>
            <a:r>
              <a:rPr lang="cs-CZ" i="1" dirty="0" smtClean="0"/>
              <a:t>na subjektech hodnocení)</a:t>
            </a:r>
          </a:p>
          <a:p>
            <a:r>
              <a:rPr lang="cs-CZ" dirty="0" smtClean="0"/>
              <a:t>Literární rešerše </a:t>
            </a:r>
            <a:r>
              <a:rPr lang="cs-CZ" i="1" dirty="0" smtClean="0"/>
              <a:t>(srovnání s obdobným, již registrovaným ZP </a:t>
            </a:r>
            <a:r>
              <a:rPr lang="mr-IN" i="1" dirty="0" smtClean="0"/>
              <a:t>–</a:t>
            </a:r>
            <a:r>
              <a:rPr lang="cs-CZ" i="1" dirty="0" smtClean="0"/>
              <a:t> ne na pacientech)</a:t>
            </a:r>
          </a:p>
          <a:p>
            <a:r>
              <a:rPr lang="cs-CZ" dirty="0" smtClean="0"/>
              <a:t>Prováděné v jednom nebo více centrech v ČR/EU/svět</a:t>
            </a:r>
          </a:p>
        </p:txBody>
      </p:sp>
    </p:spTree>
    <p:extLst>
      <p:ext uri="{BB962C8B-B14F-4D97-AF65-F5344CB8AC3E}">
        <p14:creationId xmlns:p14="http://schemas.microsoft.com/office/powerpoint/2010/main" val="1085612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2D73AC"/>
                </a:solidFill>
              </a:rPr>
              <a:t>Hodnocený zdravotnický prostředek</a:t>
            </a:r>
            <a:endParaRPr lang="cs-CZ" b="1" dirty="0">
              <a:solidFill>
                <a:srgbClr val="2D73AC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Nástroj</a:t>
            </a:r>
            <a:r>
              <a:rPr lang="cs-CZ" dirty="0" smtClean="0"/>
              <a:t>, </a:t>
            </a:r>
            <a:r>
              <a:rPr lang="cs-CZ" b="1" dirty="0" smtClean="0"/>
              <a:t>přístroj</a:t>
            </a:r>
            <a:r>
              <a:rPr lang="cs-CZ" dirty="0" smtClean="0"/>
              <a:t>, strojní zařízení, </a:t>
            </a:r>
            <a:r>
              <a:rPr lang="cs-CZ" b="1" dirty="0" smtClean="0"/>
              <a:t>implantát</a:t>
            </a:r>
            <a:r>
              <a:rPr lang="cs-CZ" dirty="0" smtClean="0"/>
              <a:t>, </a:t>
            </a:r>
            <a:br>
              <a:rPr lang="cs-CZ" dirty="0" smtClean="0"/>
            </a:br>
            <a:r>
              <a:rPr lang="cs-CZ" i="1" dirty="0" smtClean="0"/>
              <a:t>in vitro </a:t>
            </a:r>
            <a:r>
              <a:rPr lang="cs-CZ" dirty="0" err="1" smtClean="0"/>
              <a:t>reagent</a:t>
            </a:r>
            <a:r>
              <a:rPr lang="cs-CZ" dirty="0" smtClean="0"/>
              <a:t> nebo kalibrační činidlo, </a:t>
            </a:r>
            <a:r>
              <a:rPr lang="cs-CZ" b="1" dirty="0" smtClean="0"/>
              <a:t>software</a:t>
            </a:r>
            <a:r>
              <a:rPr lang="cs-CZ" dirty="0" smtClean="0"/>
              <a:t>, materiál nebo jiný podobný nebo související předmět určený výrobcem k použití, buď samostatně nebo v kombinaci, pro lidské bytosti pro jeden nebo více specifických účelů </a:t>
            </a:r>
            <a:r>
              <a:rPr lang="cs-CZ" i="1" dirty="0" smtClean="0"/>
              <a:t>(např. diagnostika, léčba, náhrada funkce, podpora </a:t>
            </a:r>
            <a:br>
              <a:rPr lang="cs-CZ" i="1" dirty="0" smtClean="0"/>
            </a:br>
            <a:r>
              <a:rPr lang="cs-CZ" i="1" dirty="0" smtClean="0"/>
              <a:t>a udržování života)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9919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2D73AC"/>
                </a:solidFill>
              </a:rPr>
              <a:t>Etická komise</a:t>
            </a:r>
            <a:endParaRPr lang="cs-CZ" b="1" dirty="0">
              <a:solidFill>
                <a:srgbClr val="2D73AC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Veškerá KH prováděná na lidských subjektech </a:t>
            </a:r>
            <a:r>
              <a:rPr lang="cs-CZ" b="1" dirty="0" smtClean="0"/>
              <a:t>musí být schválena </a:t>
            </a:r>
            <a:r>
              <a:rPr lang="cs-CZ" dirty="0" smtClean="0"/>
              <a:t>Etickou komisí</a:t>
            </a:r>
          </a:p>
          <a:p>
            <a:r>
              <a:rPr lang="cs-CZ" dirty="0" smtClean="0"/>
              <a:t>Nezávislý orgán tvořený odborníky z oblasti zdravotnictví a osobami bez vzdělání v oblasti lékařství</a:t>
            </a:r>
          </a:p>
          <a:p>
            <a:r>
              <a:rPr lang="cs-CZ" dirty="0" smtClean="0"/>
              <a:t>Ustanovena poskytovatelem zdravotních služeb nebo MZ ČR</a:t>
            </a:r>
          </a:p>
          <a:p>
            <a:r>
              <a:rPr lang="cs-CZ" dirty="0" smtClean="0"/>
              <a:t>Hlavní povinností je </a:t>
            </a:r>
            <a:r>
              <a:rPr lang="cs-CZ" b="1" dirty="0" smtClean="0"/>
              <a:t>chránit práva, bezpečnost </a:t>
            </a:r>
            <a:br>
              <a:rPr lang="cs-CZ" b="1" dirty="0" smtClean="0"/>
            </a:br>
            <a:r>
              <a:rPr lang="cs-CZ" b="1" dirty="0" smtClean="0"/>
              <a:t>a zdraví osob zařazených do klinického hodnocení</a:t>
            </a:r>
          </a:p>
          <a:p>
            <a:r>
              <a:rPr lang="cs-CZ" dirty="0" smtClean="0"/>
              <a:t>KH probíhající ve FNO musí být schválena Etickou komisí FNO</a:t>
            </a:r>
          </a:p>
        </p:txBody>
      </p:sp>
    </p:spTree>
    <p:extLst>
      <p:ext uri="{BB962C8B-B14F-4D97-AF65-F5344CB8AC3E}">
        <p14:creationId xmlns:p14="http://schemas.microsoft.com/office/powerpoint/2010/main" val="1397969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2D73AC"/>
                </a:solidFill>
              </a:rPr>
              <a:t>Etická komise</a:t>
            </a:r>
            <a:endParaRPr lang="cs-CZ" b="1" dirty="0">
              <a:solidFill>
                <a:srgbClr val="2D73AC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Posuzuje</a:t>
            </a:r>
          </a:p>
          <a:p>
            <a:pPr lvl="1"/>
            <a:r>
              <a:rPr lang="cs-CZ" dirty="0" smtClean="0"/>
              <a:t>Opodstatnění KH</a:t>
            </a:r>
          </a:p>
          <a:p>
            <a:pPr lvl="1"/>
            <a:r>
              <a:rPr lang="cs-CZ" dirty="0" smtClean="0"/>
              <a:t>Přínosy a rizika pro subjekty hodnocení</a:t>
            </a:r>
          </a:p>
          <a:p>
            <a:pPr lvl="1"/>
            <a:r>
              <a:rPr lang="cs-CZ" dirty="0" smtClean="0"/>
              <a:t> Popis a zdůvodnění výzkumného projektu</a:t>
            </a:r>
          </a:p>
          <a:p>
            <a:pPr lvl="1"/>
            <a:r>
              <a:rPr lang="cs-CZ" dirty="0" smtClean="0"/>
              <a:t>Vhodnost zkoušejícího a spolupracovníků</a:t>
            </a:r>
          </a:p>
          <a:p>
            <a:pPr lvl="1"/>
            <a:r>
              <a:rPr lang="cs-CZ" dirty="0" smtClean="0"/>
              <a:t>Informace pro subjekty hodnocení, Informovaný souhlas</a:t>
            </a:r>
          </a:p>
          <a:p>
            <a:pPr lvl="1"/>
            <a:r>
              <a:rPr lang="cs-CZ" dirty="0" smtClean="0"/>
              <a:t>Způsob náboru subjektů hodnocení</a:t>
            </a:r>
          </a:p>
          <a:p>
            <a:pPr lvl="1"/>
            <a:r>
              <a:rPr lang="cs-CZ" dirty="0" smtClean="0"/>
              <a:t>Pojištění odpovědnosti, odškodnění subjektů hodnocení, kompenzace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063205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1420</TotalTime>
  <Words>330</Words>
  <Application>Microsoft Macintosh PowerPoint</Application>
  <PresentationFormat>A4 Paper (210x297 mm)</PresentationFormat>
  <Paragraphs>67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Motiv sady Office</vt:lpstr>
      <vt:lpstr>PowerPoint Presentation</vt:lpstr>
      <vt:lpstr>Legislativní požadavky</vt:lpstr>
      <vt:lpstr>Helsinská deklarace</vt:lpstr>
      <vt:lpstr>Klinické hodnocení léčivých přípravků</vt:lpstr>
      <vt:lpstr>Hodnocený léčivý přípravek</vt:lpstr>
      <vt:lpstr>Klinické hodnocení zdravotnických prostředků</vt:lpstr>
      <vt:lpstr>Hodnocený zdravotnický prostředek</vt:lpstr>
      <vt:lpstr>Etická komise</vt:lpstr>
      <vt:lpstr>Etická komise</vt:lpstr>
      <vt:lpstr>Vlastní výzkumné projekty</vt:lpstr>
      <vt:lpstr>PowerPoint Presentation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Tomas</dc:creator>
  <cp:lastModifiedBy>Jiří Hynčica</cp:lastModifiedBy>
  <cp:revision>41</cp:revision>
  <dcterms:created xsi:type="dcterms:W3CDTF">2016-03-30T08:12:46Z</dcterms:created>
  <dcterms:modified xsi:type="dcterms:W3CDTF">2018-10-11T06:02:28Z</dcterms:modified>
</cp:coreProperties>
</file>