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1"/>
  </p:notesMasterIdLst>
  <p:sldIdLst>
    <p:sldId id="276" r:id="rId2"/>
    <p:sldId id="366" r:id="rId3"/>
    <p:sldId id="410" r:id="rId4"/>
    <p:sldId id="326" r:id="rId5"/>
    <p:sldId id="425" r:id="rId6"/>
    <p:sldId id="424" r:id="rId7"/>
    <p:sldId id="433" r:id="rId8"/>
    <p:sldId id="434" r:id="rId9"/>
    <p:sldId id="422" r:id="rId10"/>
    <p:sldId id="388" r:id="rId11"/>
    <p:sldId id="423" r:id="rId12"/>
    <p:sldId id="398" r:id="rId13"/>
    <p:sldId id="399" r:id="rId14"/>
    <p:sldId id="430" r:id="rId15"/>
    <p:sldId id="431" r:id="rId16"/>
    <p:sldId id="427" r:id="rId17"/>
    <p:sldId id="429" r:id="rId18"/>
    <p:sldId id="432" r:id="rId19"/>
    <p:sldId id="402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6" autoAdjust="0"/>
    <p:restoredTop sz="97091" autoAdjust="0"/>
  </p:normalViewPr>
  <p:slideViewPr>
    <p:cSldViewPr showGuides="1">
      <p:cViewPr varScale="1">
        <p:scale>
          <a:sx n="110" d="100"/>
          <a:sy n="110" d="100"/>
        </p:scale>
        <p:origin x="1698" y="8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42D874-6087-48D2-AEEF-2251A3E6ACA0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75C684-1C36-40B0-8747-22AC54D62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04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159804-1407-4805-9099-94215174D6E8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latin typeface="Calibri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Augumented</a:t>
            </a:r>
            <a:r>
              <a:rPr lang="cs-CZ" dirty="0"/>
              <a:t> reality“ = rozšířená realita. Virtuální</a:t>
            </a:r>
            <a:r>
              <a:rPr lang="cs-CZ" baseline="0" dirty="0"/>
              <a:t> projekce do prostoru, podobně jako v automobilech (</a:t>
            </a:r>
            <a:r>
              <a:rPr lang="cs-CZ" baseline="0" dirty="0" err="1"/>
              <a:t>heads</a:t>
            </a:r>
            <a:r>
              <a:rPr lang="cs-CZ" baseline="0" dirty="0"/>
              <a:t> up display)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5C684-1C36-40B0-8747-22AC54D629C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6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8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9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20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23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24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25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7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F38467-E728-457D-B03C-F4B69B75C7B1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36FAD1-7113-4BDE-AC09-CB2CC385A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1D4C6-2CCD-4241-83AA-51FE6646B809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EE2CE-7BC2-4914-920D-789E47E3F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FCAAF-BBB4-43C7-BAEE-5350A9F1BEE4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C06A-14F5-4EF8-B3BF-4A9902F1A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3A94366-EC2D-490B-B977-EFB8929089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E9E9C-0362-4CDE-B18E-0949232FC9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037FC-300B-4576-832B-D3FD327EABB9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5DAD8-C5DC-4E2D-A087-57F0B3FDE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5791200 h 3648"/>
              <a:gd name="T2" fmla="*/ 1137151 w 2736"/>
              <a:gd name="T3" fmla="*/ 3200400 h 3648"/>
              <a:gd name="T4" fmla="*/ 4321175 w 2736"/>
              <a:gd name="T5" fmla="*/ 0 h 3648"/>
              <a:gd name="T6" fmla="*/ 4321175 w 2736"/>
              <a:gd name="T7" fmla="*/ 152400 h 3648"/>
              <a:gd name="T8" fmla="*/ 1175056 w 2736"/>
              <a:gd name="T9" fmla="*/ 3235325 h 3648"/>
              <a:gd name="T10" fmla="*/ 75810 w 2736"/>
              <a:gd name="T11" fmla="*/ 5791200 h 3648"/>
              <a:gd name="T12" fmla="*/ 0 w 2736"/>
              <a:gd name="T13" fmla="*/ 5791200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6538193 h 4128"/>
              <a:gd name="T2" fmla="*/ 0 w 3504"/>
              <a:gd name="T3" fmla="*/ 6615113 h 4128"/>
              <a:gd name="T4" fmla="*/ 5513388 w 3504"/>
              <a:gd name="T5" fmla="*/ 4230596 h 4128"/>
              <a:gd name="T6" fmla="*/ 4531552 w 3504"/>
              <a:gd name="T7" fmla="*/ 0 h 4128"/>
              <a:gd name="T8" fmla="*/ 4456026 w 3504"/>
              <a:gd name="T9" fmla="*/ 0 h 4128"/>
              <a:gd name="T10" fmla="*/ 5452023 w 3504"/>
              <a:gd name="T11" fmla="*/ 4196943 h 4128"/>
              <a:gd name="T12" fmla="*/ 0 w 3504"/>
              <a:gd name="T13" fmla="*/ 6538193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19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Freeform 20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Freeform 25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Freeform 26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Freeform 27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Freeform 28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Freeform 29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Freeform 30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Freeform 31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Freeform 32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Freeform 33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Rectangle 34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35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36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37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38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39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92E657-09EC-481B-8E42-D1E77F1C6C72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E22F89-5704-4681-93DC-77FA92E42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939270-4229-46EA-BB08-433A0AB63EDF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2884A9-3663-493A-94D5-24D82DB74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23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24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25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26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27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28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9E06B4-86A9-4E6B-B49D-5FD04932F707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063F784-42A8-4D44-9B68-DD3FEB3AA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74310-1276-4AFE-B0FA-C687E24A3035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55783-93D4-4571-841E-210E5D5FF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01893B-FF65-4796-AC2A-BA5824610B5D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1C2EAE-9AF1-44B0-B9ED-F58D948DA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AFD08-2D99-4B46-8EBD-F8225590815F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D4693-3A09-40E6-BD59-8BCCF1851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1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20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4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26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7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8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30"/>
            <p:cNvCxnSpPr/>
            <p:nvPr/>
          </p:nvCxnSpPr>
          <p:spPr>
            <a:xfrm rot="16200000">
              <a:off x="6663592" y="1296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1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2"/>
            <p:cNvCxnSpPr/>
            <p:nvPr/>
          </p:nvCxnSpPr>
          <p:spPr>
            <a:xfrm rot="5400000" flipH="1">
              <a:off x="6744512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501DB5-DF60-4BB4-ACEF-29AE3BE0F869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D84F49-9D51-4DBC-B8B6-E40CB6330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DED0F9C-2E9A-4AFA-B181-A58CA3BF1D06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8366BDA-6760-45A3-9ED4-EE00C8801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24" r:id="rId12"/>
    <p:sldLayoutId id="2147484025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emf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9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55.jpeg"/><Relationship Id="rId18" Type="http://schemas.openxmlformats.org/officeDocument/2006/relationships/image" Target="../media/image58.jpeg"/><Relationship Id="rId3" Type="http://schemas.openxmlformats.org/officeDocument/2006/relationships/image" Target="../media/image5.emf"/><Relationship Id="rId7" Type="http://schemas.openxmlformats.org/officeDocument/2006/relationships/image" Target="../media/image53.jpeg"/><Relationship Id="rId12" Type="http://schemas.openxmlformats.org/officeDocument/2006/relationships/image" Target="../media/image16.jpeg"/><Relationship Id="rId17" Type="http://schemas.openxmlformats.org/officeDocument/2006/relationships/image" Target="../media/image22.jpeg"/><Relationship Id="rId2" Type="http://schemas.openxmlformats.org/officeDocument/2006/relationships/image" Target="../media/image9.jpe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54.jpeg"/><Relationship Id="rId5" Type="http://schemas.openxmlformats.org/officeDocument/2006/relationships/image" Target="../media/image17.jpeg"/><Relationship Id="rId15" Type="http://schemas.openxmlformats.org/officeDocument/2006/relationships/image" Target="../media/image21.jpeg"/><Relationship Id="rId10" Type="http://schemas.openxmlformats.org/officeDocument/2006/relationships/image" Target="../media/image14.jpeg"/><Relationship Id="rId19" Type="http://schemas.openxmlformats.org/officeDocument/2006/relationships/image" Target="../media/image1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2362200"/>
          </a:xfrm>
        </p:spPr>
        <p:txBody>
          <a:bodyPr/>
          <a:lstStyle/>
          <a:p>
            <a:pPr algn="ctr" defTabSz="911225" eaLnBrk="1" fontAlgn="auto" hangingPunct="1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tECHNIKA</a:t>
            </a:r>
            <a:r>
              <a:rPr lang="cs-CZ" sz="32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v ONKOCHIRURGII</a:t>
            </a:r>
            <a:endParaRPr lang="en-GB" sz="32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52925" y="3810000"/>
            <a:ext cx="4648200" cy="24384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GB" sz="1800" dirty="0"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GB" dirty="0"/>
          </a:p>
        </p:txBody>
      </p:sp>
      <p:pic>
        <p:nvPicPr>
          <p:cNvPr id="67588" name="Picture 5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18620" y="3657600"/>
            <a:ext cx="1996780" cy="1428547"/>
          </a:xfrm>
        </p:spPr>
      </p:pic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228600" y="1273076"/>
            <a:ext cx="8915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doc. MUDr. Petr Vávra,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Ph.D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. , MUDr. Jan Roman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cs-CZ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cs-CZ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Chirurgická klinika, Fakultní nemocnice Ostrava, Česká republika </a:t>
            </a:r>
          </a:p>
          <a:p>
            <a:pPr marL="342900" indent="-342900">
              <a:buAutoNum type="arabicPeriod"/>
            </a:pPr>
            <a:r>
              <a:rPr lang="cs-CZ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Fakulta elektrotechniky a informatiky,Vysoká škola báňská - Technická Univerzita  Ostrava, Česká republika</a:t>
            </a:r>
          </a:p>
          <a:p>
            <a:pPr marL="342900" indent="-342900"/>
            <a:r>
              <a:rPr lang="cs-CZ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   Katedra chirurgických oborů, Lékařská fakulta, Ostravská univerzita, Česká republika</a:t>
            </a:r>
          </a:p>
          <a:p>
            <a:pPr marL="342900" indent="-342900">
              <a:buAutoNum type="arabicPeriod" startAt="4"/>
            </a:pPr>
            <a:r>
              <a:rPr lang="cs-CZ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Liver and Pancreas Surgery, Hammersmith Hospital, Imperial College London, </a:t>
            </a:r>
            <a:r>
              <a:rPr lang="cs-CZ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United</a:t>
            </a:r>
            <a:r>
              <a:rPr lang="cs-CZ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42900" indent="-342900"/>
            <a:r>
              <a:rPr lang="cs-CZ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cs-CZ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Kingdom</a:t>
            </a:r>
            <a:r>
              <a:rPr lang="cs-CZ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7590" name="Picture 16" descr="PA170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657600"/>
            <a:ext cx="1938147" cy="14531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5562600"/>
            <a:ext cx="1905000" cy="82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8549" y="5486400"/>
            <a:ext cx="22278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43600"/>
            <a:ext cx="964126" cy="39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5486400"/>
            <a:ext cx="92004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archdesign.cz/wp-content/uploads/116.jpg"/>
          <p:cNvPicPr>
            <a:picLocks noChangeAspect="1" noChangeArrowheads="1"/>
          </p:cNvPicPr>
          <p:nvPr/>
        </p:nvPicPr>
        <p:blipFill>
          <a:blip r:embed="rId9" cstate="print"/>
          <a:srcRect l="6031" r="9528" b="14124"/>
          <a:stretch>
            <a:fillRect/>
          </a:stretch>
        </p:blipFill>
        <p:spPr bwMode="auto">
          <a:xfrm>
            <a:off x="228600" y="3657600"/>
            <a:ext cx="2133600" cy="1447800"/>
          </a:xfrm>
          <a:prstGeom prst="rect">
            <a:avLst/>
          </a:prstGeom>
          <a:noFill/>
        </p:spPr>
      </p:pic>
      <p:sp>
        <p:nvSpPr>
          <p:cNvPr id="22530" name="AutoShape 2" descr="http://www.vsb.cz/.content/znaky/erb-fei.jpg"/>
          <p:cNvSpPr>
            <a:spLocks noChangeAspect="1" noChangeArrowheads="1"/>
          </p:cNvSpPr>
          <p:nvPr/>
        </p:nvSpPr>
        <p:spPr bwMode="auto">
          <a:xfrm>
            <a:off x="155575" y="-2857500"/>
            <a:ext cx="5143500" cy="596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2531" name="Picture 3" descr="C:\Users\petr.vavra\Pictures\FOTO\HEPAR\JATRA\erb-fe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5511996"/>
            <a:ext cx="914400" cy="1060254"/>
          </a:xfrm>
          <a:prstGeom prst="rect">
            <a:avLst/>
          </a:prstGeom>
          <a:noFill/>
        </p:spPr>
      </p:pic>
      <p:pic>
        <p:nvPicPr>
          <p:cNvPr id="14" name="Picture 2" descr="C:\Users\petr.vavra\Desktop\inlek.jpg"/>
          <p:cNvPicPr>
            <a:picLocks noChangeAspect="1" noChangeArrowheads="1"/>
          </p:cNvPicPr>
          <p:nvPr/>
        </p:nvPicPr>
        <p:blipFill>
          <a:blip r:embed="rId11" cstate="print"/>
          <a:srcRect l="19175" t="10323" r="27737"/>
          <a:stretch>
            <a:fillRect/>
          </a:stretch>
        </p:blipFill>
        <p:spPr bwMode="auto">
          <a:xfrm>
            <a:off x="4666291" y="3657600"/>
            <a:ext cx="2039309" cy="1476375"/>
          </a:xfrm>
          <a:prstGeom prst="rect">
            <a:avLst/>
          </a:prstGeom>
          <a:noFill/>
        </p:spPr>
      </p:pic>
      <p:pic>
        <p:nvPicPr>
          <p:cNvPr id="22529" name="Picture 1" descr="C:\Users\petr.vavra\Desktop\images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5486400"/>
            <a:ext cx="990600" cy="93485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LAPAROSKOPIE</a:t>
            </a:r>
            <a:endParaRPr lang="cs-CZ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839913" y="2057400"/>
          <a:ext cx="5399087" cy="372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Fotografie" r:id="rId3" imgW="19504762" imgH="14628571" progId="">
                  <p:embed/>
                </p:oleObj>
              </mc:Choice>
              <mc:Fallback>
                <p:oleObj name="Fotografie" r:id="rId3" imgW="19504762" imgH="1462857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2057400"/>
                        <a:ext cx="5399087" cy="37274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algn="ctr"/>
            <a:r>
              <a:rPr lang="cs-CZ" sz="3200" b="1" cap="all" dirty="0" err="1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LAPAROSKOPICKá</a:t>
            </a:r>
            <a:r>
              <a:rPr lang="cs-CZ" sz="3200" b="1" cap="all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RESEKCE</a:t>
            </a:r>
            <a:b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cs-CZ" dirty="0"/>
          </a:p>
        </p:txBody>
      </p:sp>
      <p:pic>
        <p:nvPicPr>
          <p:cNvPr id="5" name="Picture 5" descr="P5090130 edit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05000"/>
            <a:ext cx="6407150" cy="41767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8" descr="Vavruska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469" t="3687" r="6284" b="5449"/>
          <a:stretch>
            <a:fillRect/>
          </a:stretch>
        </p:blipFill>
        <p:spPr bwMode="auto">
          <a:xfrm>
            <a:off x="5275357" y="4114800"/>
            <a:ext cx="3157561" cy="2438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3D ZOBRAZENÍ</a:t>
            </a:r>
            <a:endParaRPr lang="cs-CZ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19200"/>
            <a:ext cx="549737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2362200" cy="132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C:\Users\petr.vavra\Desktop\3D\01_cevy.jpg"/>
          <p:cNvPicPr>
            <a:picLocks noChangeAspect="1" noChangeArrowheads="1"/>
          </p:cNvPicPr>
          <p:nvPr/>
        </p:nvPicPr>
        <p:blipFill>
          <a:blip r:embed="rId4" cstate="print"/>
          <a:srcRect l="1550" t="7391" r="25335" b="7391"/>
          <a:stretch>
            <a:fillRect/>
          </a:stretch>
        </p:blipFill>
        <p:spPr bwMode="auto">
          <a:xfrm>
            <a:off x="3124200" y="4648201"/>
            <a:ext cx="3276600" cy="2209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8915" name="Picture 3" descr="C:\Users\petr.vavra\Desktop\3D\05.jpg"/>
          <p:cNvPicPr>
            <a:picLocks noChangeAspect="1" noChangeArrowheads="1"/>
          </p:cNvPicPr>
          <p:nvPr/>
        </p:nvPicPr>
        <p:blipFill>
          <a:blip r:embed="rId5" cstate="print"/>
          <a:srcRect l="1351" t="5769" r="20270" b="5769"/>
          <a:stretch>
            <a:fillRect/>
          </a:stretch>
        </p:blipFill>
        <p:spPr bwMode="auto">
          <a:xfrm>
            <a:off x="6400800" y="4648200"/>
            <a:ext cx="2743200" cy="2209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8916" name="Picture 4" descr="C:\Users\petr.vavra\Desktop\3D\02_cevy.jpg"/>
          <p:cNvPicPr>
            <a:picLocks noChangeAspect="1" noChangeArrowheads="1"/>
          </p:cNvPicPr>
          <p:nvPr/>
        </p:nvPicPr>
        <p:blipFill>
          <a:blip r:embed="rId6" cstate="print"/>
          <a:srcRect l="2222" t="7692" r="25556" b="9615"/>
          <a:stretch>
            <a:fillRect/>
          </a:stretch>
        </p:blipFill>
        <p:spPr bwMode="auto">
          <a:xfrm>
            <a:off x="0" y="4648201"/>
            <a:ext cx="3276600" cy="2209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6705600" y="4343400"/>
            <a:ext cx="10454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latin typeface="Times New Roman" pitchFamily="18" charset="0"/>
                <a:cs typeface="Times New Roman" pitchFamily="18" charset="0"/>
              </a:rPr>
              <a:t>http://www.</a:t>
            </a:r>
            <a:r>
              <a:rPr lang="cs-CZ" sz="800" dirty="0" err="1">
                <a:latin typeface="Times New Roman" pitchFamily="18" charset="0"/>
                <a:cs typeface="Times New Roman" pitchFamily="18" charset="0"/>
              </a:rPr>
              <a:t>mevis.de</a:t>
            </a:r>
            <a:endParaRPr lang="cs-CZ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NAVIGACE V JATERNÍ CHIRURGII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3010" name="Picture 2" descr="C:\Users\petr.vavra\Desktop\NAVIGACE\4501_up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0"/>
            <a:ext cx="3468624" cy="4334256"/>
          </a:xfrm>
          <a:prstGeom prst="rect">
            <a:avLst/>
          </a:prstGeom>
          <a:noFill/>
        </p:spPr>
      </p:pic>
      <p:pic>
        <p:nvPicPr>
          <p:cNvPr id="43011" name="Picture 3" descr="C:\Users\petr.vavra\Desktop\NAVIGACE\IMG_4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657600" cy="27432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762000" y="5257800"/>
            <a:ext cx="45575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VŠB-TUO,  FEI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Fakultní nemocnice Ostrava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Ostravská univerzita</a:t>
            </a:r>
          </a:p>
          <a:p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Silesian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University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Technology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Gliwice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2" name="Picture 4" descr="C:\Users\petr.vavra\Desktop\NAVIGACE\4480_up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276600"/>
            <a:ext cx="1295400" cy="173742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SYNCHRONIZACE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11" descr="kosacky_S005_I00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r="16643"/>
          <a:stretch>
            <a:fillRect/>
          </a:stretch>
        </p:blipFill>
        <p:spPr bwMode="auto">
          <a:xfrm>
            <a:off x="3124200" y="4114800"/>
            <a:ext cx="3076705" cy="259522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143000"/>
            <a:ext cx="2977390" cy="297739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 err="1">
                <a:solidFill>
                  <a:srgbClr val="FFC000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augumented</a:t>
            </a:r>
            <a:r>
              <a:rPr lang="cs-CZ" sz="3200" b="1" cap="all" spc="0" dirty="0">
                <a:solidFill>
                  <a:srgbClr val="FFC000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reality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52400" y="6350824"/>
            <a:ext cx="8763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/>
              <a:t>OJEDA-ZAPATA, Julio. Google </a:t>
            </a:r>
            <a:r>
              <a:rPr lang="cs-CZ" sz="1050" dirty="0" err="1"/>
              <a:t>Glass</a:t>
            </a:r>
            <a:r>
              <a:rPr lang="cs-CZ" sz="1050" dirty="0"/>
              <a:t> — </a:t>
            </a:r>
            <a:r>
              <a:rPr lang="cs-CZ" sz="1050" dirty="0" err="1"/>
              <a:t>Half</a:t>
            </a:r>
            <a:r>
              <a:rPr lang="cs-CZ" sz="1050" dirty="0"/>
              <a:t> </a:t>
            </a:r>
            <a:r>
              <a:rPr lang="cs-CZ" sz="1050" dirty="0" err="1"/>
              <a:t>empty</a:t>
            </a:r>
            <a:r>
              <a:rPr lang="cs-CZ" sz="1050" dirty="0"/>
              <a:t> </a:t>
            </a:r>
            <a:r>
              <a:rPr lang="cs-CZ" sz="1050" dirty="0" err="1"/>
              <a:t>or</a:t>
            </a:r>
            <a:r>
              <a:rPr lang="cs-CZ" sz="1050" dirty="0"/>
              <a:t> </a:t>
            </a:r>
            <a:r>
              <a:rPr lang="cs-CZ" sz="1050" dirty="0" err="1"/>
              <a:t>half</a:t>
            </a:r>
            <a:r>
              <a:rPr lang="cs-CZ" sz="1050" dirty="0"/>
              <a:t> full? [obrázek][online]. [cit. 25.2.2016]. Dostupný na: http://www.twincities.com/2013/11/23/google-glass-half-empty-or-half-full/</a:t>
            </a:r>
            <a:endParaRPr lang="cs-CZ" sz="500" dirty="0"/>
          </a:p>
        </p:txBody>
      </p:sp>
      <p:pic>
        <p:nvPicPr>
          <p:cNvPr id="7" name="Obrázek 6" descr="http://i1.wp.com/www.twincities.com/wp-content/uploads/2015/11/20131120__131124-sunglass-lede.jpg?w=620&amp;crop=0%2C6px%2C100%2C350px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152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petr.vavra\Desktop\3D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724400"/>
            <a:ext cx="2857500" cy="1600200"/>
          </a:xfrm>
          <a:prstGeom prst="rect">
            <a:avLst/>
          </a:prstGeom>
          <a:noFill/>
        </p:spPr>
      </p:pic>
      <p:pic>
        <p:nvPicPr>
          <p:cNvPr id="1027" name="Picture 3" descr="C:\Users\petr.vavra\Desktop\3D\image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724400"/>
            <a:ext cx="213635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6923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FC000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SYNCHRONIZACE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7636611" cy="4572000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SYNCHRONIZACE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636611" cy="4572000"/>
          </a:xfr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Laparoskopická SYNCHRONIZACE</a:t>
            </a: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synchro">
            <a:hlinkClick r:id="" action="ppaction://media"/>
            <a:extLst>
              <a:ext uri="{FF2B5EF4-FFF2-40B4-BE49-F238E27FC236}">
                <a16:creationId xmlns:a16="http://schemas.microsoft.com/office/drawing/2014/main" id="{F968B793-CFDE-471C-BA55-099868DEBD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4532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www.archdesign.cz/wp-content/uploads/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572128"/>
            <a:ext cx="2298141" cy="1533395"/>
          </a:xfrm>
          <a:prstGeom prst="rect">
            <a:avLst/>
          </a:prstGeom>
          <a:noFill/>
        </p:spPr>
      </p:pic>
      <p:pic>
        <p:nvPicPr>
          <p:cNvPr id="37890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5013325"/>
            <a:ext cx="1871662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0" y="5934670"/>
            <a:ext cx="91440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Děkuji za pozornost</a:t>
            </a:r>
            <a:endParaRPr lang="cs-CZ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7" descr="P10100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44675"/>
            <a:ext cx="3097213" cy="23177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3" name="Picture 8" descr="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2688" y="2781300"/>
            <a:ext cx="2881312" cy="21605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4" name="Picture 9" descr="Uložený snímek"/>
          <p:cNvPicPr>
            <a:picLocks noChangeAspect="1" noChangeArrowheads="1"/>
          </p:cNvPicPr>
          <p:nvPr/>
        </p:nvPicPr>
        <p:blipFill>
          <a:blip r:embed="rId6" cstate="print"/>
          <a:srcRect l="7878" t="3935" r="6467" b="4196"/>
          <a:stretch>
            <a:fillRect/>
          </a:stretch>
        </p:blipFill>
        <p:spPr bwMode="auto">
          <a:xfrm>
            <a:off x="2268538" y="188913"/>
            <a:ext cx="2592387" cy="20859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5" name="Picture 10" descr="Uložený snímek 7"/>
          <p:cNvPicPr>
            <a:picLocks noChangeAspect="1" noChangeArrowheads="1"/>
          </p:cNvPicPr>
          <p:nvPr/>
        </p:nvPicPr>
        <p:blipFill>
          <a:blip r:embed="rId7" cstate="print"/>
          <a:srcRect l="6902" t="3935" r="6467" b="4196"/>
          <a:stretch>
            <a:fillRect/>
          </a:stretch>
        </p:blipFill>
        <p:spPr bwMode="auto">
          <a:xfrm>
            <a:off x="3708400" y="2636838"/>
            <a:ext cx="2592388" cy="20621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6" name="Picture 11" descr="kosacky_S005_I00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644900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2" descr="03"/>
          <p:cNvPicPr>
            <a:picLocks noChangeAspect="1" noChangeArrowheads="1"/>
          </p:cNvPicPr>
          <p:nvPr/>
        </p:nvPicPr>
        <p:blipFill>
          <a:blip r:embed="rId9" cstate="print"/>
          <a:srcRect l="16000" t="9334" r="36000" b="30000"/>
          <a:stretch>
            <a:fillRect/>
          </a:stretch>
        </p:blipFill>
        <p:spPr bwMode="auto">
          <a:xfrm>
            <a:off x="0" y="0"/>
            <a:ext cx="208756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3" descr="Obrázek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27650" y="0"/>
            <a:ext cx="3816350" cy="21510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9" name="Picture 14" descr="Uložený snímek 21"/>
          <p:cNvPicPr>
            <a:picLocks noChangeAspect="1" noChangeArrowheads="1"/>
          </p:cNvPicPr>
          <p:nvPr/>
        </p:nvPicPr>
        <p:blipFill>
          <a:blip r:embed="rId11" cstate="print"/>
          <a:srcRect l="6902" t="3964" r="6488" b="4167"/>
          <a:stretch>
            <a:fillRect/>
          </a:stretch>
        </p:blipFill>
        <p:spPr bwMode="auto">
          <a:xfrm>
            <a:off x="7164388" y="1557338"/>
            <a:ext cx="1727200" cy="13731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900" name="Picture 15" descr="KUCHARIKOVA_EDELTRUDA_193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1628775"/>
            <a:ext cx="13335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6" descr="PA17003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80288" y="4724400"/>
            <a:ext cx="1763712" cy="13223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902" name="Picture 17" descr="P72506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7000" y="3657600"/>
            <a:ext cx="1728788" cy="12969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903" name="Picture 18" descr="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9538" y="3141663"/>
            <a:ext cx="1366837" cy="10239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904" name="Picture 1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16" cstate="print"/>
          <a:srcRect/>
          <a:stretch>
            <a:fillRect/>
          </a:stretch>
        </p:blipFill>
        <p:spPr>
          <a:xfrm>
            <a:off x="1547813" y="115888"/>
            <a:ext cx="1223962" cy="815975"/>
          </a:xfrm>
          <a:ln w="3175">
            <a:solidFill>
              <a:schemeClr val="bg2"/>
            </a:solidFill>
          </a:ln>
        </p:spPr>
      </p:pic>
      <p:pic>
        <p:nvPicPr>
          <p:cNvPr id="18" name="Picture 3" descr="C:\Users\petr.vavra\Desktop\NAVIGACE\IMG_45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09800" y="4800600"/>
            <a:ext cx="1524000" cy="1143000"/>
          </a:xfrm>
          <a:prstGeom prst="rect">
            <a:avLst/>
          </a:prstGeom>
          <a:noFill/>
        </p:spPr>
      </p:pic>
      <p:pic>
        <p:nvPicPr>
          <p:cNvPr id="19" name="Picture 2" descr="C:\Users\petr.vavra\Pictures\FOTO\FOTO PRÁCE\Habib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3400" y="1524000"/>
            <a:ext cx="771525" cy="1043358"/>
          </a:xfrm>
          <a:prstGeom prst="rect">
            <a:avLst/>
          </a:prstGeom>
          <a:noFill/>
        </p:spPr>
      </p:pic>
      <p:pic>
        <p:nvPicPr>
          <p:cNvPr id="39938" name="Picture 2" descr="C:\Users\petr.vavra\Desktop\inlek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5715000"/>
            <a:ext cx="1600200" cy="68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TECHNIKA</a:t>
            </a:r>
            <a:endParaRPr lang="cs-CZ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Vavruska 7"/>
          <p:cNvPicPr>
            <a:picLocks noChangeAspect="1" noChangeArrowheads="1"/>
          </p:cNvPicPr>
          <p:nvPr/>
        </p:nvPicPr>
        <p:blipFill>
          <a:blip r:embed="rId2" cstate="print"/>
          <a:srcRect l="5701" t="3778" r="5733" b="4785"/>
          <a:stretch>
            <a:fillRect/>
          </a:stretch>
        </p:blipFill>
        <p:spPr bwMode="auto">
          <a:xfrm>
            <a:off x="861394" y="4335926"/>
            <a:ext cx="2567606" cy="198867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13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599" y="1981200"/>
            <a:ext cx="4492309" cy="25320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7" descr="P10100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581400"/>
            <a:ext cx="3097213" cy="23177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15" descr="KUCHARIKOVA_EDELTRUDA_19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191000"/>
            <a:ext cx="1447800" cy="139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876800"/>
            <a:ext cx="1829135" cy="13716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9" descr="Uložený snímek"/>
          <p:cNvPicPr>
            <a:picLocks noChangeAspect="1" noChangeArrowheads="1"/>
          </p:cNvPicPr>
          <p:nvPr/>
        </p:nvPicPr>
        <p:blipFill>
          <a:blip r:embed="rId7" cstate="print"/>
          <a:srcRect l="7878" t="3935" r="6467" b="4196"/>
          <a:stretch>
            <a:fillRect/>
          </a:stretch>
        </p:blipFill>
        <p:spPr bwMode="auto">
          <a:xfrm>
            <a:off x="6324600" y="152400"/>
            <a:ext cx="2592387" cy="20859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3" descr="C:\Users\petr.vavra\Desktop\3D\05.jpg"/>
          <p:cNvPicPr>
            <a:picLocks noChangeAspect="1" noChangeArrowheads="1"/>
          </p:cNvPicPr>
          <p:nvPr/>
        </p:nvPicPr>
        <p:blipFill>
          <a:blip r:embed="rId8" cstate="print"/>
          <a:srcRect l="1351" t="5769" r="20270" b="5769"/>
          <a:stretch>
            <a:fillRect/>
          </a:stretch>
        </p:blipFill>
        <p:spPr bwMode="auto">
          <a:xfrm>
            <a:off x="304800" y="381000"/>
            <a:ext cx="2743200" cy="2209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" name="Picture 12" descr="03"/>
          <p:cNvPicPr>
            <a:picLocks noChangeAspect="1" noChangeArrowheads="1"/>
          </p:cNvPicPr>
          <p:nvPr/>
        </p:nvPicPr>
        <p:blipFill>
          <a:blip r:embed="rId9" cstate="print"/>
          <a:srcRect l="16000" t="9334" r="36000" b="30000"/>
          <a:stretch>
            <a:fillRect/>
          </a:stretch>
        </p:blipFill>
        <p:spPr bwMode="auto">
          <a:xfrm>
            <a:off x="609600" y="2819400"/>
            <a:ext cx="2163763" cy="184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914400"/>
            <a:ext cx="1875427" cy="14049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" name="Picture 3" descr="C:\Users\petr.vavra\Desktop\NAVIGACE\IMG_451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00600" y="1295400"/>
            <a:ext cx="1524000" cy="1143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spc="0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KOLOREKTÁLNÍ KARCINOM </a:t>
            </a:r>
            <a:endParaRPr lang="cs-CZ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8382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cs-CZ" sz="4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" name="Obdélník 3"/>
          <p:cNvSpPr/>
          <p:nvPr/>
        </p:nvSpPr>
        <p:spPr>
          <a:xfrm>
            <a:off x="5867400" y="1752600"/>
            <a:ext cx="2829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V ČR 8000 </a:t>
            </a:r>
            <a:r>
              <a:rPr lang="sk-SK" sz="2000" dirty="0" err="1">
                <a:latin typeface="Times New Roman" pitchFamily="18" charset="0"/>
                <a:cs typeface="Times New Roman" pitchFamily="18" charset="0"/>
              </a:rPr>
              <a:t>případů</a:t>
            </a: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dirty="0" err="1">
                <a:latin typeface="Times New Roman" pitchFamily="18" charset="0"/>
                <a:cs typeface="Times New Roman" pitchFamily="18" charset="0"/>
              </a:rPr>
              <a:t>ročně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457200"/>
            <a:ext cx="7772400" cy="19812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cs-CZ" sz="2400" dirty="0"/>
          </a:p>
          <a:p>
            <a:pPr algn="just" eaLnBrk="1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natural course of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nonresectable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colorectal liver metastases is limited to 3 to 24 months of survival, and is more limited—to 3 to 6 months—when both lobes of the liver are involved.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cs-CZ" sz="2400" dirty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Hepatic resection remains as the only form of treatment that currently offers a chance of long-term survival. 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  Ahmed M. El-Gendi, 2008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dirty="0">
              <a:latin typeface="Arial" charset="0"/>
            </a:endParaRPr>
          </a:p>
        </p:txBody>
      </p:sp>
      <p:pic>
        <p:nvPicPr>
          <p:cNvPr id="84995" name="Picture 7" descr="Uložený snímek"/>
          <p:cNvPicPr>
            <a:picLocks noChangeAspect="1" noChangeArrowheads="1"/>
          </p:cNvPicPr>
          <p:nvPr/>
        </p:nvPicPr>
        <p:blipFill>
          <a:blip r:embed="rId2" cstate="print"/>
          <a:srcRect l="7878" t="3935" r="6467" b="4196"/>
          <a:stretch>
            <a:fillRect/>
          </a:stretch>
        </p:blipFill>
        <p:spPr bwMode="auto">
          <a:xfrm>
            <a:off x="0" y="5207000"/>
            <a:ext cx="2051050" cy="1651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4996" name="Picture 9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5224463"/>
            <a:ext cx="2898775" cy="16335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4997" name="Picture 10" descr="Volumometri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5202238"/>
            <a:ext cx="16557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11" descr="Uložený snímek 24"/>
          <p:cNvPicPr>
            <a:picLocks noChangeAspect="1" noChangeArrowheads="1"/>
          </p:cNvPicPr>
          <p:nvPr/>
        </p:nvPicPr>
        <p:blipFill>
          <a:blip r:embed="rId5" cstate="print"/>
          <a:srcRect l="8711" t="3888" r="5905" b="5757"/>
          <a:stretch>
            <a:fillRect/>
          </a:stretch>
        </p:blipFill>
        <p:spPr bwMode="auto">
          <a:xfrm>
            <a:off x="7092950" y="5233988"/>
            <a:ext cx="2051050" cy="16240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4999" name="Picture 12" descr="open hex 2"/>
          <p:cNvPicPr>
            <a:picLocks noChangeAspect="1" noChangeArrowheads="1"/>
          </p:cNvPicPr>
          <p:nvPr/>
        </p:nvPicPr>
        <p:blipFill>
          <a:blip r:embed="rId6" cstate="print"/>
          <a:srcRect b="11084"/>
          <a:stretch>
            <a:fillRect/>
          </a:stretch>
        </p:blipFill>
        <p:spPr bwMode="auto">
          <a:xfrm>
            <a:off x="4211638" y="5229225"/>
            <a:ext cx="1219200" cy="1628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8077200" cy="914400"/>
          </a:xfrm>
        </p:spPr>
        <p:txBody>
          <a:bodyPr/>
          <a:lstStyle/>
          <a:p>
            <a:pPr algn="ctr"/>
            <a:r>
              <a:rPr lang="cs-CZ" b="1" cap="all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resekce rekta</a:t>
            </a:r>
            <a:endParaRPr lang="cs-CZ" dirty="0"/>
          </a:p>
        </p:txBody>
      </p:sp>
      <p:pic>
        <p:nvPicPr>
          <p:cNvPr id="41986" name="Picture 2" descr="VÃ½sledek obrÃ¡zku pro stapler johnson schema rekt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09800"/>
            <a:ext cx="3562350" cy="3000376"/>
          </a:xfrm>
          <a:prstGeom prst="rect">
            <a:avLst/>
          </a:prstGeom>
          <a:noFill/>
        </p:spPr>
      </p:pic>
      <p:sp>
        <p:nvSpPr>
          <p:cNvPr id="41988" name="AutoShape 4" descr="VÃ½sledek obrÃ¡zku pro low anterior rectal rese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0" name="AutoShape 6" descr="VÃ½sledek obrÃ¡zku pro low anterior rectal rese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992" name="Picture 8" descr="SouvisejÃ­cÃ­ obrÃ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128448"/>
            <a:ext cx="3200400" cy="3092218"/>
          </a:xfrm>
          <a:prstGeom prst="rect">
            <a:avLst/>
          </a:prstGeom>
          <a:noFill/>
        </p:spPr>
      </p:pic>
      <p:sp>
        <p:nvSpPr>
          <p:cNvPr id="7" name="Vývojový diagram: spojka 6"/>
          <p:cNvSpPr/>
          <p:nvPr/>
        </p:nvSpPr>
        <p:spPr>
          <a:xfrm>
            <a:off x="2362200" y="4343400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ka 7"/>
          <p:cNvSpPr/>
          <p:nvPr/>
        </p:nvSpPr>
        <p:spPr>
          <a:xfrm>
            <a:off x="6781800" y="3962400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512064"/>
            <a:ext cx="8305800" cy="914400"/>
          </a:xfrm>
        </p:spPr>
        <p:txBody>
          <a:bodyPr/>
          <a:lstStyle/>
          <a:p>
            <a:pPr algn="ctr"/>
            <a:r>
              <a:rPr lang="cs-CZ" b="1" cap="all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Lineární </a:t>
            </a:r>
            <a:r>
              <a:rPr lang="cs-CZ" b="1" cap="all" dirty="0" err="1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Stapler</a:t>
            </a:r>
            <a:endParaRPr lang="cs-CZ" dirty="0"/>
          </a:p>
        </p:txBody>
      </p:sp>
      <p:pic>
        <p:nvPicPr>
          <p:cNvPr id="43010" name="Picture 2" descr="VÃ½sledek obrÃ¡zku pro stapler joh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8800"/>
            <a:ext cx="5867400" cy="328574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pPr algn="ctr"/>
            <a:r>
              <a:rPr lang="cs-CZ" b="1" cap="all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cirkulární </a:t>
            </a:r>
            <a:r>
              <a:rPr lang="cs-CZ" b="1" cap="all" dirty="0" err="1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Stapler</a:t>
            </a:r>
            <a:endParaRPr lang="cs-CZ" dirty="0"/>
          </a:p>
        </p:txBody>
      </p:sp>
      <p:pic>
        <p:nvPicPr>
          <p:cNvPr id="51202" name="Picture 2" descr="VÃ½sledek obrÃ¡zku pro cirkulÃ¡r stapler anastomo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209800"/>
            <a:ext cx="3000375" cy="32575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512064"/>
            <a:ext cx="8305800" cy="914400"/>
          </a:xfrm>
        </p:spPr>
        <p:txBody>
          <a:bodyPr/>
          <a:lstStyle/>
          <a:p>
            <a:pPr algn="ctr"/>
            <a:r>
              <a:rPr lang="cs-CZ" b="1" cap="all" dirty="0" err="1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stapler</a:t>
            </a:r>
            <a:r>
              <a:rPr lang="cs-CZ" b="1" cap="all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„</a:t>
            </a:r>
            <a:r>
              <a:rPr lang="cs-CZ" b="1" cap="all" dirty="0" err="1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zevnitŘ</a:t>
            </a:r>
            <a:r>
              <a:rPr lang="cs-CZ" b="1" cap="all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endParaRPr lang="cs-CZ" dirty="0"/>
          </a:p>
        </p:txBody>
      </p:sp>
      <p:pic>
        <p:nvPicPr>
          <p:cNvPr id="52226" name="Picture 2" descr="VÃ½sledek obrÃ¡zku pro anatomy of rect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553200" cy="4832158"/>
          </a:xfrm>
          <a:prstGeom prst="rect">
            <a:avLst/>
          </a:prstGeom>
          <a:noFill/>
        </p:spPr>
      </p:pic>
      <p:cxnSp>
        <p:nvCxnSpPr>
          <p:cNvPr id="5" name="Přímá spojovací čára 4"/>
          <p:cNvCxnSpPr/>
          <p:nvPr/>
        </p:nvCxnSpPr>
        <p:spPr>
          <a:xfrm>
            <a:off x="3581400" y="4038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ínus 5"/>
          <p:cNvSpPr/>
          <p:nvPr/>
        </p:nvSpPr>
        <p:spPr>
          <a:xfrm>
            <a:off x="3200400" y="3886200"/>
            <a:ext cx="2362200" cy="304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algn="ctr"/>
            <a:r>
              <a:rPr lang="cs-CZ" sz="3200" b="1" cap="all" dirty="0">
                <a:solidFill>
                  <a:srgbClr val="FEB80A"/>
                </a:solidFill>
                <a:effectLst>
                  <a:reflection blurRad="12700" stA="34000" endA="740" endPos="53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RESEKCE JATER</a:t>
            </a:r>
            <a:b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cs-CZ" dirty="0"/>
          </a:p>
        </p:txBody>
      </p:sp>
      <p:pic>
        <p:nvPicPr>
          <p:cNvPr id="5" name="Picture 8" descr="habib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3746799" cy="2819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" name="Picture 3" descr="DSC000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124200"/>
            <a:ext cx="3962400" cy="2971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habib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504" y="3864864"/>
            <a:ext cx="3968496" cy="299313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4918</TotalTime>
  <Words>207</Words>
  <Application>Microsoft Office PowerPoint</Application>
  <PresentationFormat>Předvádění na obrazovce (4:3)</PresentationFormat>
  <Paragraphs>42</Paragraphs>
  <Slides>19</Slides>
  <Notes>2</Notes>
  <HiddenSlides>0</HiddenSlides>
  <MMClips>1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9" baseType="lpstr">
      <vt:lpstr>Arial</vt:lpstr>
      <vt:lpstr>Calibri</vt:lpstr>
      <vt:lpstr>Consolas</vt:lpstr>
      <vt:lpstr>Corbel</vt:lpstr>
      <vt:lpstr>Times New Roman</vt:lpstr>
      <vt:lpstr>Wingdings</vt:lpstr>
      <vt:lpstr>Wingdings 2</vt:lpstr>
      <vt:lpstr>Wingdings 3</vt:lpstr>
      <vt:lpstr>10_Metro</vt:lpstr>
      <vt:lpstr>Fotografie</vt:lpstr>
      <vt:lpstr>tECHNIKA v ONKOCHIRURGII</vt:lpstr>
      <vt:lpstr>TECHNIKA</vt:lpstr>
      <vt:lpstr>KOLOREKTÁLNÍ KARCINOM </vt:lpstr>
      <vt:lpstr>Prezentace aplikace PowerPoint</vt:lpstr>
      <vt:lpstr>resekce rekta</vt:lpstr>
      <vt:lpstr>Lineární Stapler</vt:lpstr>
      <vt:lpstr>cirkulární Stapler</vt:lpstr>
      <vt:lpstr>stapler „zevnitŘ“</vt:lpstr>
      <vt:lpstr>RESEKCE JATER </vt:lpstr>
      <vt:lpstr>LAPAROSKOPIE</vt:lpstr>
      <vt:lpstr>LAPAROSKOPICKá RESEKCE </vt:lpstr>
      <vt:lpstr>3D ZOBRAZENÍ</vt:lpstr>
      <vt:lpstr>NAVIGACE V JATERNÍ CHIRURGII </vt:lpstr>
      <vt:lpstr>SYNCHRONIZACE </vt:lpstr>
      <vt:lpstr>augumented reality</vt:lpstr>
      <vt:lpstr>SYNCHRONIZACE </vt:lpstr>
      <vt:lpstr>SYNCHRONIZACE </vt:lpstr>
      <vt:lpstr>Laparoskopická SYNCHRONIZACE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Survival and Outcome after Hepatic Resection and Combined Resection/Ablation of Multiple Bilobar Liver Metastases from Colorectal Carcinoma using a Radiofrequency Bipolar Device</dc:title>
  <dc:creator>User</dc:creator>
  <cp:lastModifiedBy>Rath Pavel</cp:lastModifiedBy>
  <cp:revision>323</cp:revision>
  <dcterms:created xsi:type="dcterms:W3CDTF">2008-06-13T08:36:39Z</dcterms:created>
  <dcterms:modified xsi:type="dcterms:W3CDTF">2018-11-14T07:12:18Z</dcterms:modified>
</cp:coreProperties>
</file>