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82" r:id="rId3"/>
    <p:sldId id="262" r:id="rId4"/>
    <p:sldId id="259" r:id="rId5"/>
    <p:sldId id="279" r:id="rId6"/>
    <p:sldId id="289" r:id="rId7"/>
    <p:sldId id="287" r:id="rId8"/>
    <p:sldId id="288" r:id="rId9"/>
    <p:sldId id="264" r:id="rId10"/>
    <p:sldId id="280" r:id="rId11"/>
    <p:sldId id="277" r:id="rId12"/>
    <p:sldId id="28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orostyak Serhiy" initials="F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73" autoAdjust="0"/>
    <p:restoredTop sz="92196" autoAdjust="0"/>
  </p:normalViewPr>
  <p:slideViewPr>
    <p:cSldViewPr>
      <p:cViewPr varScale="1">
        <p:scale>
          <a:sx n="58" d="100"/>
          <a:sy n="58" d="100"/>
        </p:scale>
        <p:origin x="-111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EADB7-EEBB-40F3-AC81-3C13891C6D0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448F9-234A-4A48-BB15-E615FBAB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33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33CB7-8E90-4416-A9C6-36B9F1E60CB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32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448F9-234A-4A48-BB15-E615FBAB124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68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448F9-234A-4A48-BB15-E615FBAB124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34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448F9-234A-4A48-BB15-E615FBAB124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514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33CB7-8E90-4416-A9C6-36B9F1E60CB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49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8A3D-9F92-4679-B422-48E407BE19B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3D9-C534-4931-AA42-7466B28E5C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8A3D-9F92-4679-B422-48E407BE19B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3D9-C534-4931-AA42-7466B28E5C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8A3D-9F92-4679-B422-48E407BE19B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3D9-C534-4931-AA42-7466B28E5C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908720"/>
            <a:ext cx="9144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 descr="D:\PRACE\UPSALA\EXTERNI\PrimeCell\PRI 001-2017 nova loga pro skupinu primecell\přecho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9217"/>
            <a:ext cx="9144000" cy="19878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562074"/>
          </a:xfrm>
        </p:spPr>
        <p:txBody>
          <a:bodyPr>
            <a:normAutofit/>
          </a:bodyPr>
          <a:lstStyle>
            <a:lvl1pPr algn="r"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4" name="Picture 2" descr="D:\PRACE\UPSALA\EXTERNI\PrimeCell\PRI 001-2017 nova loga pro skupinu primecell\primecell_at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490" y="260648"/>
            <a:ext cx="2307294" cy="576000"/>
          </a:xfrm>
          <a:prstGeom prst="rect">
            <a:avLst/>
          </a:prstGeom>
          <a:noFill/>
        </p:spPr>
      </p:pic>
      <p:sp>
        <p:nvSpPr>
          <p:cNvPr id="10" name="Zástupný symbol pro číslo snímku 3"/>
          <p:cNvSpPr txBox="1">
            <a:spLocks/>
          </p:cNvSpPr>
          <p:nvPr userDrawn="1"/>
        </p:nvSpPr>
        <p:spPr>
          <a:xfrm>
            <a:off x="7812360" y="6624736"/>
            <a:ext cx="1008112" cy="18864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443D9-C534-4931-AA42-7466B28E5CDA}" type="slidenum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8A3D-9F92-4679-B422-48E407BE19B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3D9-C534-4931-AA42-7466B28E5C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8A3D-9F92-4679-B422-48E407BE19B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3D9-C534-4931-AA42-7466B28E5C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8A3D-9F92-4679-B422-48E407BE19B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3D9-C534-4931-AA42-7466B28E5C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8A3D-9F92-4679-B422-48E407BE19B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3D9-C534-4931-AA42-7466B28E5C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8A3D-9F92-4679-B422-48E407BE19B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3D9-C534-4931-AA42-7466B28E5C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8A3D-9F92-4679-B422-48E407BE19B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3D9-C534-4931-AA42-7466B28E5C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8A3D-9F92-4679-B422-48E407BE19B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43D9-C534-4931-AA42-7466B28E5C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F8A3D-9F92-4679-B422-48E407BE19BD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443D9-C534-4931-AA42-7466B28E5CD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4medi.org/" TargetMode="External"/><Relationship Id="rId5" Type="http://schemas.openxmlformats.org/officeDocument/2006/relationships/hyperlink" Target="http://www.primecell.eu/" TargetMode="External"/><Relationship Id="rId4" Type="http://schemas.openxmlformats.org/officeDocument/2006/relationships/hyperlink" Target="mailto:serhiy.forostyak@primecell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676" y="980728"/>
            <a:ext cx="3973532" cy="390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6259" y="4914285"/>
            <a:ext cx="8424936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effectLst>
                  <a:outerShdw blurRad="800100" dist="38100" dir="18900000" algn="bl" rotWithShape="0">
                    <a:prstClr val="black">
                      <a:alpha val="22000"/>
                    </a:prstClr>
                  </a:outerShdw>
                </a:effectLst>
              </a:rPr>
              <a:t>4MED</a:t>
            </a:r>
            <a:r>
              <a:rPr lang="cs-CZ" sz="2400" b="1" dirty="0" smtClean="0">
                <a:solidFill>
                  <a:schemeClr val="tx2"/>
                </a:solidFill>
                <a:effectLst>
                  <a:outerShdw blurRad="800100" dist="38100" dir="18900000" algn="bl" rotWithShape="0">
                    <a:prstClr val="black">
                      <a:alpha val="22000"/>
                    </a:prstClr>
                  </a:outerShdw>
                </a:effectLst>
              </a:rPr>
              <a:t>i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800100" dist="38100" dir="18900000" algn="bl" rotWithShape="0">
                    <a:prstClr val="black">
                      <a:alpha val="22000"/>
                    </a:prstClr>
                  </a:outerShdw>
                </a:effectLst>
              </a:rPr>
              <a:t>OSTRAVA</a:t>
            </a:r>
            <a:r>
              <a:rPr lang="cs-CZ" sz="2400" b="1" dirty="0" smtClean="0">
                <a:solidFill>
                  <a:schemeClr val="tx2"/>
                </a:solidFill>
                <a:effectLst>
                  <a:outerShdw blurRad="800100" dist="38100" dir="18900000" algn="bl" rotWithShape="0">
                    <a:prstClr val="black">
                      <a:alpha val="22000"/>
                    </a:prstClr>
                  </a:outerShdw>
                </a:effectLst>
              </a:rPr>
              <a:t/>
            </a:r>
            <a:br>
              <a:rPr lang="cs-CZ" sz="2400" b="1" dirty="0" smtClean="0">
                <a:solidFill>
                  <a:schemeClr val="tx2"/>
                </a:solidFill>
                <a:effectLst>
                  <a:outerShdw blurRad="800100" dist="38100" dir="18900000" algn="bl" rotWithShape="0">
                    <a:prstClr val="black">
                      <a:alpha val="22000"/>
                    </a:prstClr>
                  </a:outerShdw>
                </a:effectLst>
              </a:rPr>
            </a:br>
            <a:r>
              <a:rPr lang="cs-CZ" sz="2400" b="1" dirty="0">
                <a:solidFill>
                  <a:schemeClr val="tx2"/>
                </a:solidFill>
                <a:effectLst>
                  <a:outerShdw blurRad="800100" dist="38100" dir="18900000" algn="bl" rotWithShape="0">
                    <a:prstClr val="black">
                      <a:alpha val="22000"/>
                    </a:prstClr>
                  </a:outerShdw>
                </a:effectLst>
              </a:rPr>
              <a:t>I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800100" dist="38100" dir="18900000" algn="bl" rotWithShape="0">
                    <a:prstClr val="black">
                      <a:alpha val="22000"/>
                    </a:prstClr>
                  </a:outerShdw>
                </a:effectLst>
              </a:rPr>
              <a:t>mpact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800100" dist="38100" dir="18900000" algn="bl" rotWithShape="0">
                    <a:prstClr val="black">
                      <a:alpha val="22000"/>
                    </a:prst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800100" dist="38100" dir="18900000" algn="bl" rotWithShape="0">
                    <a:prstClr val="black">
                      <a:alpha val="22000"/>
                    </a:prstClr>
                  </a:outerShdw>
                </a:effectLst>
              </a:rPr>
              <a:t>research and elevator pitch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34616" y="6093296"/>
            <a:ext cx="373332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b="1" dirty="0" err="1">
                <a:solidFill>
                  <a:schemeClr val="tx2"/>
                </a:solidFill>
              </a:rPr>
              <a:t>Medicínský</a:t>
            </a:r>
            <a:r>
              <a:rPr lang="en-US" sz="1300" b="1" dirty="0">
                <a:solidFill>
                  <a:schemeClr val="tx2"/>
                </a:solidFill>
              </a:rPr>
              <a:t> start-up </a:t>
            </a:r>
            <a:r>
              <a:rPr lang="en-US" sz="1300" b="1" dirty="0" err="1">
                <a:solidFill>
                  <a:schemeClr val="tx2"/>
                </a:solidFill>
              </a:rPr>
              <a:t>inkubátor</a:t>
            </a:r>
            <a:r>
              <a:rPr lang="en-US" sz="1300" b="1" dirty="0">
                <a:solidFill>
                  <a:schemeClr val="tx2"/>
                </a:solidFill>
              </a:rPr>
              <a:t> </a:t>
            </a:r>
            <a:r>
              <a:rPr lang="en-US" sz="1300" b="1" dirty="0" smtClean="0">
                <a:solidFill>
                  <a:schemeClr val="tx2"/>
                </a:solidFill>
              </a:rPr>
              <a:t>II,</a:t>
            </a:r>
            <a:r>
              <a:rPr lang="cs-CZ" sz="1300" b="1" dirty="0" smtClean="0">
                <a:solidFill>
                  <a:schemeClr val="tx2"/>
                </a:solidFill>
              </a:rPr>
              <a:t> </a:t>
            </a:r>
            <a:r>
              <a:rPr lang="en-US" sz="1300" b="1" dirty="0" smtClean="0">
                <a:solidFill>
                  <a:schemeClr val="tx2"/>
                </a:solidFill>
              </a:rPr>
              <a:t>Ostrava 16.10.2018</a:t>
            </a:r>
            <a:endParaRPr lang="en-US" sz="1300" b="1" dirty="0">
              <a:solidFill>
                <a:schemeClr val="tx2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92080" y="6093296"/>
            <a:ext cx="3168352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MUDr. Serhiy Forostyak, Ph.D.</a:t>
            </a:r>
          </a:p>
          <a:p>
            <a:pPr marL="0" indent="0" algn="r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Chief Scientific Officer</a:t>
            </a:r>
            <a:endParaRPr lang="en-GB" sz="2000" dirty="0" smtClean="0">
              <a:solidFill>
                <a:schemeClr val="tx2"/>
              </a:solidFill>
            </a:endParaRPr>
          </a:p>
          <a:p>
            <a:pPr algn="r"/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8" name="Picture 3" descr="C:\Users\user\Documents\Projekty MZ\Management\směrnice\grafický manuál 2017 vzory\biohub\biohub_jpg_300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77" y="260648"/>
            <a:ext cx="1695771" cy="5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8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CA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7" y="188640"/>
            <a:ext cx="3044955" cy="73734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79588" y="266258"/>
            <a:ext cx="8506503" cy="70847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600" b="1" dirty="0" smtClean="0">
                <a:solidFill>
                  <a:schemeClr val="tx2"/>
                </a:solidFill>
                <a:cs typeface="Verdana"/>
              </a:rPr>
              <a:t>                  </a:t>
            </a:r>
            <a:endParaRPr lang="en-US" sz="1600" b="1" dirty="0">
              <a:solidFill>
                <a:schemeClr val="tx2"/>
              </a:solidFill>
              <a:cs typeface="Verdana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3522562" y="363913"/>
            <a:ext cx="5318529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sz="1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4Medical </a:t>
            </a:r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Innovations</a:t>
            </a:r>
            <a:r>
              <a:rPr lang="en-US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r"/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elevator</a:t>
            </a:r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pitch</a:t>
            </a:r>
            <a:endParaRPr lang="cs-CZ" sz="18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740" y="1904144"/>
            <a:ext cx="822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7" indent="-285750" algn="just">
              <a:buFontTx/>
              <a:buChar char="-"/>
            </a:pPr>
            <a:r>
              <a:rPr lang="en-US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you have a know-how that can impact your field?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40" y="2699628"/>
            <a:ext cx="822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7" indent="-285750" algn="just">
              <a:buFontTx/>
              <a:buChar char="-"/>
            </a:pPr>
            <a:r>
              <a:rPr lang="en-US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you want to change your field and improve human life?</a:t>
            </a:r>
            <a:endParaRPr lang="en-US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607" y="3419708"/>
            <a:ext cx="819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7" indent="-285750" algn="just">
              <a:buFontTx/>
              <a:buChar char="-"/>
            </a:pPr>
            <a:r>
              <a:rPr lang="en-US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you need a help with the next steps?</a:t>
            </a:r>
            <a:endParaRPr lang="en-US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52740" y="4584030"/>
            <a:ext cx="8223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7" algn="ctr"/>
            <a:r>
              <a:rPr lang="cs-CZ" sz="32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</a:t>
            </a:r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s-CZ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</a:t>
            </a:r>
            <a:r>
              <a:rPr lang="cs-CZ" sz="32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biomed</a:t>
            </a:r>
            <a:r>
              <a:rPr lang="en-US" sz="32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ical</a:t>
            </a:r>
            <a:r>
              <a:rPr lang="cs-CZ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ideas</a:t>
            </a:r>
            <a:r>
              <a:rPr lang="cs-CZ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</a:t>
            </a:r>
            <a:r>
              <a:rPr lang="cs-CZ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cs-CZ" sz="32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operating</a:t>
            </a:r>
            <a:r>
              <a:rPr lang="cs-CZ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theatres</a:t>
            </a:r>
            <a:endParaRPr lang="en-US" sz="32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3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CA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7" y="188640"/>
            <a:ext cx="3044955" cy="73734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79588" y="266258"/>
            <a:ext cx="8506503" cy="70847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600" b="1" dirty="0" smtClean="0">
                <a:cs typeface="Verdana"/>
              </a:rPr>
              <a:t>                  </a:t>
            </a:r>
            <a:endParaRPr lang="en-US" sz="1600" b="1" dirty="0">
              <a:cs typeface="Verdana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3522562" y="363913"/>
            <a:ext cx="5318529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</a:t>
            </a:r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</a:t>
            </a:r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endParaRPr lang="cs-CZ" sz="18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606" y="1196752"/>
            <a:ext cx="81988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7" indent="-285750" algn="just">
              <a:buFontTx/>
              <a:buChar char="-"/>
            </a:pPr>
            <a:r>
              <a:rPr lang="en-US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Collaborative translational research</a:t>
            </a:r>
          </a:p>
          <a:p>
            <a:pPr marL="401637" indent="-285750" algn="just">
              <a:buFontTx/>
              <a:buChar char="-"/>
            </a:pPr>
            <a:endParaRPr lang="cs-CZ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1637" indent="-285750" algn="just">
              <a:buFontTx/>
              <a:buChar char="-"/>
            </a:pPr>
            <a:r>
              <a:rPr lang="en-US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Translation </a:t>
            </a:r>
            <a:r>
              <a:rPr 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IPRs (know-how/patent/utility model):</a:t>
            </a:r>
          </a:p>
          <a:p>
            <a:pPr marL="115887" algn="just"/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regulatory support; </a:t>
            </a:r>
          </a:p>
          <a:p>
            <a:pPr marL="115887" algn="just"/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proof-of-concept 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studies; </a:t>
            </a:r>
            <a:endParaRPr lang="en-US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7" algn="just"/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translational/clinical research; </a:t>
            </a:r>
          </a:p>
          <a:p>
            <a:pPr marL="115887" algn="just"/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safety/efficiency clinical trials;</a:t>
            </a:r>
          </a:p>
          <a:p>
            <a:pPr marL="401637" indent="-285750" algn="just">
              <a:buFontTx/>
              <a:buChar char="-"/>
            </a:pPr>
            <a:endParaRPr lang="cs-CZ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1637" indent="-285750" algn="just">
              <a:buFontTx/>
              <a:buChar char="-"/>
            </a:pPr>
            <a:r>
              <a:rPr lang="en-US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development: </a:t>
            </a:r>
          </a:p>
          <a:p>
            <a:pPr marL="115887" algn="just"/>
            <a:r>
              <a:rPr 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ideas</a:t>
            </a:r>
            <a:r>
              <a:rPr lang="cs-CZ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start-ups; spin-off;</a:t>
            </a:r>
          </a:p>
          <a:p>
            <a:pPr marL="115887" algn="just"/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venture funding</a:t>
            </a:r>
            <a:r>
              <a:rPr lang="cs-CZ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co-investments;</a:t>
            </a:r>
          </a:p>
          <a:p>
            <a:pPr marL="115887" algn="just"/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CRO services; </a:t>
            </a:r>
          </a:p>
          <a:p>
            <a:pPr marL="115887" algn="just"/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 trials design and management</a:t>
            </a:r>
            <a:r>
              <a:rPr lang="cs-CZ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cs-CZ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dead</a:t>
            </a:r>
            <a:r>
              <a:rPr lang="cs-CZ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valey</a:t>
            </a:r>
            <a:r>
              <a:rPr lang="cs-CZ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cs-CZ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7" algn="just"/>
            <a:r>
              <a:rPr lang="cs-CZ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incubator-accelerator pitch</a:t>
            </a:r>
          </a:p>
          <a:p>
            <a:pPr marL="115887" algn="just"/>
            <a:endParaRPr lang="cs-CZ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1637" indent="-285750" algn="just">
              <a:buFontTx/>
              <a:buChar char="-"/>
            </a:pPr>
            <a:r>
              <a:rPr lang="en-US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Production</a:t>
            </a:r>
            <a:r>
              <a:rPr lang="cs-CZ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Distribution</a:t>
            </a:r>
            <a:r>
              <a:rPr lang="en-US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Commercialization</a:t>
            </a:r>
            <a:endParaRPr lang="cs-CZ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486" y="1633240"/>
            <a:ext cx="6187850" cy="39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376410" y="5661248"/>
            <a:ext cx="8198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7" algn="ctr"/>
            <a:r>
              <a:rPr lang="en-US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serhiy.forostyak@primecell.eu</a:t>
            </a:r>
            <a:endParaRPr lang="cs-CZ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7" algn="ctr"/>
            <a:r>
              <a:rPr lang="cs-CZ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www.primecell.eu</a:t>
            </a:r>
            <a:endParaRPr lang="cs-CZ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7" algn="ctr"/>
            <a:r>
              <a:rPr lang="cs-CZ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www.4medi.org</a:t>
            </a:r>
            <a:r>
              <a:rPr lang="cs-CZ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06114" y="1119892"/>
            <a:ext cx="8198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7" algn="ctr"/>
            <a:r>
              <a:rPr lang="cs-CZ" sz="20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</a:t>
            </a:r>
            <a:r>
              <a:rPr lang="cs-CZ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yours</a:t>
            </a:r>
            <a:r>
              <a:rPr lang="cs-CZ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ideas</a:t>
            </a:r>
            <a:r>
              <a:rPr lang="cs-CZ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cs-CZ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cs-CZ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</a:t>
            </a:r>
            <a:r>
              <a:rPr lang="cs-CZ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lifes</a:t>
            </a:r>
            <a:r>
              <a:rPr lang="cs-CZ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US" sz="20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3" descr="C:\Users\user\Documents\Projekty MZ\Management\směrnice\grafický manuál 2017 vzory\biohub\biohub_jpg_300dp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656184" cy="58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347863" y="116633"/>
            <a:ext cx="5391872" cy="64807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cs-CZ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</a:t>
            </a:r>
            <a:r>
              <a:rPr lang="cs-CZ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Innovations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cs-CZ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s-CZ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ioHub</a:t>
            </a:r>
            <a:r>
              <a:rPr lang="cs-CZ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  <a:r>
              <a:rPr lang="cs-CZ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s-CZ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celerator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80512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5652120" y="908720"/>
            <a:ext cx="3491879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Opening: 2015 in University </a:t>
            </a:r>
            <a:r>
              <a:rPr lang="cs-CZ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hospital</a:t>
            </a: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16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Staff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+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 + </a:t>
            </a:r>
            <a:r>
              <a:rPr lang="en-US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700</a:t>
            </a:r>
            <a:endParaRPr lang="cs-CZ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16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Size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8000 m2 of GMP</a:t>
            </a:r>
            <a:r>
              <a:rPr lang="en-US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ew </a:t>
            </a:r>
            <a:r>
              <a:rPr lang="cs-CZ" sz="16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companies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11</a:t>
            </a:r>
          </a:p>
          <a:p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</a:t>
            </a:r>
            <a:r>
              <a:rPr lang="en-US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s-CZ" sz="16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nlation</a:t>
            </a:r>
            <a:r>
              <a:rPr lang="en-US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20+</a:t>
            </a:r>
          </a:p>
        </p:txBody>
      </p:sp>
      <p:pic>
        <p:nvPicPr>
          <p:cNvPr id="24" name="Picture 3" descr="C:\Users\user\Documents\Projekty MZ\Management\směrnice\grafický manuál 2017 vzory\biohub\biohub_jpg_300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88640"/>
            <a:ext cx="18397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347863" y="116633"/>
            <a:ext cx="5391872" cy="64807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PrimeCell</a:t>
            </a:r>
            <a:r>
              <a:rPr lang="cs-CZ" sz="1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Ostrava + Brno</a:t>
            </a:r>
            <a:endParaRPr lang="en-US" sz="18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996086" y="908720"/>
            <a:ext cx="5968402" cy="43266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cs-CZ" sz="16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Founded</a:t>
            </a:r>
            <a:r>
              <a:rPr lang="cs-CZ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2006</a:t>
            </a:r>
          </a:p>
          <a:p>
            <a:pPr algn="just">
              <a:buFontTx/>
              <a:buChar char="-"/>
            </a:pPr>
            <a:r>
              <a:rPr lang="en-US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4 000</a:t>
            </a:r>
            <a:r>
              <a:rPr lang="cs-CZ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US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patients treated with our products annually</a:t>
            </a:r>
            <a:endParaRPr lang="cs-CZ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Char char="-"/>
            </a:pPr>
            <a:r>
              <a:rPr lang="en-US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 core employees + 700 subcontracted employees</a:t>
            </a:r>
            <a:endParaRPr lang="cs-CZ" sz="16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Arial" panose="020B0604020202020204" pitchFamily="34" charset="0"/>
              <a:buAutoNum type="arabicPeriod"/>
            </a:pPr>
            <a:r>
              <a:rPr lang="en-US" sz="1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covers whole spectrum</a:t>
            </a:r>
            <a:r>
              <a:rPr lang="en-US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products development starting from concept, in-house development, testing</a:t>
            </a:r>
            <a:r>
              <a:rPr lang="cs-CZ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6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regulation</a:t>
            </a:r>
            <a:r>
              <a:rPr lang="en-US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(CRO)</a:t>
            </a:r>
            <a:r>
              <a:rPr lang="cs-CZ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translation,</a:t>
            </a:r>
            <a:r>
              <a:rPr lang="cs-CZ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production</a:t>
            </a:r>
            <a:r>
              <a:rPr lang="cs-CZ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6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</a:t>
            </a:r>
            <a:r>
              <a:rPr lang="cs-CZ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</a:t>
            </a:r>
            <a:r>
              <a:rPr lang="cs-CZ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6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</a:t>
            </a:r>
            <a:r>
              <a:rPr lang="cs-CZ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trials</a:t>
            </a:r>
            <a:r>
              <a:rPr lang="cs-CZ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(EU)  and </a:t>
            </a:r>
            <a:r>
              <a:rPr lang="cs-CZ" sz="16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ending</a:t>
            </a:r>
            <a:r>
              <a:rPr lang="cs-CZ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cs-CZ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patient‘s</a:t>
            </a:r>
            <a:r>
              <a:rPr lang="cs-CZ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</a:t>
            </a:r>
            <a:endParaRPr lang="cs-CZ" sz="16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Arial" panose="020B0604020202020204" pitchFamily="34" charset="0"/>
              <a:buAutoNum type="arabicPeriod"/>
            </a:pPr>
            <a:endParaRPr lang="cs-CZ" sz="16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Arial" panose="020B0604020202020204" pitchFamily="34" charset="0"/>
              <a:buAutoNum type="arabicPeriod"/>
            </a:pPr>
            <a:r>
              <a:rPr lang="cs-CZ" sz="1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 &amp; </a:t>
            </a:r>
            <a:r>
              <a:rPr lang="cs-CZ" sz="16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accelerate</a:t>
            </a:r>
            <a:r>
              <a:rPr lang="cs-CZ" sz="1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ideas</a:t>
            </a:r>
            <a:r>
              <a:rPr lang="cs-CZ" sz="1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start </a:t>
            </a:r>
            <a:r>
              <a:rPr lang="cs-CZ" sz="16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ups</a:t>
            </a:r>
            <a:r>
              <a:rPr lang="cs-CZ" sz="1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spin </a:t>
            </a:r>
            <a:r>
              <a:rPr lang="cs-CZ" sz="16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offs</a:t>
            </a:r>
            <a:r>
              <a:rPr lang="cs-CZ" sz="1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cs-CZ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cs-CZ" sz="16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 descr="pati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8" y="5229200"/>
            <a:ext cx="1368152" cy="13681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496" y="3198455"/>
            <a:ext cx="5400600" cy="3398897"/>
            <a:chOff x="460899" y="687829"/>
            <a:chExt cx="7206104" cy="4455671"/>
          </a:xfrm>
        </p:grpSpPr>
        <p:sp>
          <p:nvSpPr>
            <p:cNvPr id="12" name="Volný tvar 6"/>
            <p:cNvSpPr/>
            <p:nvPr/>
          </p:nvSpPr>
          <p:spPr>
            <a:xfrm>
              <a:off x="1891878" y="2151376"/>
              <a:ext cx="1826040" cy="1826040"/>
            </a:xfrm>
            <a:custGeom>
              <a:avLst/>
              <a:gdLst>
                <a:gd name="connsiteX0" fmla="*/ 1296131 w 1826040"/>
                <a:gd name="connsiteY0" fmla="*/ 291141 h 1826040"/>
                <a:gd name="connsiteX1" fmla="*/ 1438168 w 1826040"/>
                <a:gd name="connsiteY1" fmla="*/ 171952 h 1826040"/>
                <a:gd name="connsiteX2" fmla="*/ 1551639 w 1826040"/>
                <a:gd name="connsiteY2" fmla="*/ 267165 h 1826040"/>
                <a:gd name="connsiteX3" fmla="*/ 1458925 w 1826040"/>
                <a:gd name="connsiteY3" fmla="*/ 427741 h 1826040"/>
                <a:gd name="connsiteX4" fmla="*/ 1606236 w 1826040"/>
                <a:gd name="connsiteY4" fmla="*/ 682892 h 1826040"/>
                <a:gd name="connsiteX5" fmla="*/ 1791656 w 1826040"/>
                <a:gd name="connsiteY5" fmla="*/ 682887 h 1826040"/>
                <a:gd name="connsiteX6" fmla="*/ 1817378 w 1826040"/>
                <a:gd name="connsiteY6" fmla="*/ 828763 h 1826040"/>
                <a:gd name="connsiteX7" fmla="*/ 1643139 w 1826040"/>
                <a:gd name="connsiteY7" fmla="*/ 892176 h 1826040"/>
                <a:gd name="connsiteX8" fmla="*/ 1591978 w 1826040"/>
                <a:gd name="connsiteY8" fmla="*/ 1182323 h 1826040"/>
                <a:gd name="connsiteX9" fmla="*/ 1734021 w 1826040"/>
                <a:gd name="connsiteY9" fmla="*/ 1301505 h 1826040"/>
                <a:gd name="connsiteX10" fmla="*/ 1659958 w 1826040"/>
                <a:gd name="connsiteY10" fmla="*/ 1429785 h 1826040"/>
                <a:gd name="connsiteX11" fmla="*/ 1485722 w 1826040"/>
                <a:gd name="connsiteY11" fmla="*/ 1366363 h 1826040"/>
                <a:gd name="connsiteX12" fmla="*/ 1260028 w 1826040"/>
                <a:gd name="connsiteY12" fmla="*/ 1555743 h 1826040"/>
                <a:gd name="connsiteX13" fmla="*/ 1292230 w 1826040"/>
                <a:gd name="connsiteY13" fmla="*/ 1738346 h 1826040"/>
                <a:gd name="connsiteX14" fmla="*/ 1153037 w 1826040"/>
                <a:gd name="connsiteY14" fmla="*/ 1789008 h 1826040"/>
                <a:gd name="connsiteX15" fmla="*/ 1060331 w 1826040"/>
                <a:gd name="connsiteY15" fmla="*/ 1628427 h 1826040"/>
                <a:gd name="connsiteX16" fmla="*/ 765708 w 1826040"/>
                <a:gd name="connsiteY16" fmla="*/ 1628427 h 1826040"/>
                <a:gd name="connsiteX17" fmla="*/ 673003 w 1826040"/>
                <a:gd name="connsiteY17" fmla="*/ 1789008 h 1826040"/>
                <a:gd name="connsiteX18" fmla="*/ 533810 w 1826040"/>
                <a:gd name="connsiteY18" fmla="*/ 1738346 h 1826040"/>
                <a:gd name="connsiteX19" fmla="*/ 566012 w 1826040"/>
                <a:gd name="connsiteY19" fmla="*/ 1555743 h 1826040"/>
                <a:gd name="connsiteX20" fmla="*/ 340318 w 1826040"/>
                <a:gd name="connsiteY20" fmla="*/ 1366363 h 1826040"/>
                <a:gd name="connsiteX21" fmla="*/ 166082 w 1826040"/>
                <a:gd name="connsiteY21" fmla="*/ 1429785 h 1826040"/>
                <a:gd name="connsiteX22" fmla="*/ 92019 w 1826040"/>
                <a:gd name="connsiteY22" fmla="*/ 1301505 h 1826040"/>
                <a:gd name="connsiteX23" fmla="*/ 234062 w 1826040"/>
                <a:gd name="connsiteY23" fmla="*/ 1182323 h 1826040"/>
                <a:gd name="connsiteX24" fmla="*/ 182901 w 1826040"/>
                <a:gd name="connsiteY24" fmla="*/ 892176 h 1826040"/>
                <a:gd name="connsiteX25" fmla="*/ 8662 w 1826040"/>
                <a:gd name="connsiteY25" fmla="*/ 828763 h 1826040"/>
                <a:gd name="connsiteX26" fmla="*/ 34384 w 1826040"/>
                <a:gd name="connsiteY26" fmla="*/ 682887 h 1826040"/>
                <a:gd name="connsiteX27" fmla="*/ 219804 w 1826040"/>
                <a:gd name="connsiteY27" fmla="*/ 682892 h 1826040"/>
                <a:gd name="connsiteX28" fmla="*/ 367115 w 1826040"/>
                <a:gd name="connsiteY28" fmla="*/ 427741 h 1826040"/>
                <a:gd name="connsiteX29" fmla="*/ 274401 w 1826040"/>
                <a:gd name="connsiteY29" fmla="*/ 267165 h 1826040"/>
                <a:gd name="connsiteX30" fmla="*/ 387872 w 1826040"/>
                <a:gd name="connsiteY30" fmla="*/ 171952 h 1826040"/>
                <a:gd name="connsiteX31" fmla="*/ 529909 w 1826040"/>
                <a:gd name="connsiteY31" fmla="*/ 291141 h 1826040"/>
                <a:gd name="connsiteX32" fmla="*/ 806764 w 1826040"/>
                <a:gd name="connsiteY32" fmla="*/ 190374 h 1826040"/>
                <a:gd name="connsiteX33" fmla="*/ 838957 w 1826040"/>
                <a:gd name="connsiteY33" fmla="*/ 7770 h 1826040"/>
                <a:gd name="connsiteX34" fmla="*/ 987083 w 1826040"/>
                <a:gd name="connsiteY34" fmla="*/ 7770 h 1826040"/>
                <a:gd name="connsiteX35" fmla="*/ 1019276 w 1826040"/>
                <a:gd name="connsiteY35" fmla="*/ 190374 h 1826040"/>
                <a:gd name="connsiteX36" fmla="*/ 1296131 w 1826040"/>
                <a:gd name="connsiteY36" fmla="*/ 291141 h 182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826040" h="1826040">
                  <a:moveTo>
                    <a:pt x="1296131" y="291141"/>
                  </a:moveTo>
                  <a:lnTo>
                    <a:pt x="1438168" y="171952"/>
                  </a:lnTo>
                  <a:lnTo>
                    <a:pt x="1551639" y="267165"/>
                  </a:lnTo>
                  <a:lnTo>
                    <a:pt x="1458925" y="427741"/>
                  </a:lnTo>
                  <a:cubicBezTo>
                    <a:pt x="1524850" y="501902"/>
                    <a:pt x="1574974" y="588718"/>
                    <a:pt x="1606236" y="682892"/>
                  </a:cubicBezTo>
                  <a:lnTo>
                    <a:pt x="1791656" y="682887"/>
                  </a:lnTo>
                  <a:lnTo>
                    <a:pt x="1817378" y="828763"/>
                  </a:lnTo>
                  <a:lnTo>
                    <a:pt x="1643139" y="892176"/>
                  </a:lnTo>
                  <a:cubicBezTo>
                    <a:pt x="1645971" y="991363"/>
                    <a:pt x="1628563" y="1090086"/>
                    <a:pt x="1591978" y="1182323"/>
                  </a:cubicBezTo>
                  <a:lnTo>
                    <a:pt x="1734021" y="1301505"/>
                  </a:lnTo>
                  <a:lnTo>
                    <a:pt x="1659958" y="1429785"/>
                  </a:lnTo>
                  <a:lnTo>
                    <a:pt x="1485722" y="1366363"/>
                  </a:lnTo>
                  <a:cubicBezTo>
                    <a:pt x="1424135" y="1444165"/>
                    <a:pt x="1347342" y="1508602"/>
                    <a:pt x="1260028" y="1555743"/>
                  </a:cubicBezTo>
                  <a:lnTo>
                    <a:pt x="1292230" y="1738346"/>
                  </a:lnTo>
                  <a:lnTo>
                    <a:pt x="1153037" y="1789008"/>
                  </a:lnTo>
                  <a:lnTo>
                    <a:pt x="1060331" y="1628427"/>
                  </a:lnTo>
                  <a:cubicBezTo>
                    <a:pt x="963143" y="1648439"/>
                    <a:pt x="862896" y="1648439"/>
                    <a:pt x="765708" y="1628427"/>
                  </a:cubicBezTo>
                  <a:lnTo>
                    <a:pt x="673003" y="1789008"/>
                  </a:lnTo>
                  <a:lnTo>
                    <a:pt x="533810" y="1738346"/>
                  </a:lnTo>
                  <a:lnTo>
                    <a:pt x="566012" y="1555743"/>
                  </a:lnTo>
                  <a:cubicBezTo>
                    <a:pt x="478698" y="1508602"/>
                    <a:pt x="401905" y="1444165"/>
                    <a:pt x="340318" y="1366363"/>
                  </a:cubicBezTo>
                  <a:lnTo>
                    <a:pt x="166082" y="1429785"/>
                  </a:lnTo>
                  <a:lnTo>
                    <a:pt x="92019" y="1301505"/>
                  </a:lnTo>
                  <a:lnTo>
                    <a:pt x="234062" y="1182323"/>
                  </a:lnTo>
                  <a:cubicBezTo>
                    <a:pt x="197477" y="1090086"/>
                    <a:pt x="180070" y="991363"/>
                    <a:pt x="182901" y="892176"/>
                  </a:cubicBezTo>
                  <a:lnTo>
                    <a:pt x="8662" y="828763"/>
                  </a:lnTo>
                  <a:lnTo>
                    <a:pt x="34384" y="682887"/>
                  </a:lnTo>
                  <a:lnTo>
                    <a:pt x="219804" y="682892"/>
                  </a:lnTo>
                  <a:cubicBezTo>
                    <a:pt x="251067" y="588718"/>
                    <a:pt x="301190" y="501902"/>
                    <a:pt x="367115" y="427741"/>
                  </a:cubicBezTo>
                  <a:lnTo>
                    <a:pt x="274401" y="267165"/>
                  </a:lnTo>
                  <a:lnTo>
                    <a:pt x="387872" y="171952"/>
                  </a:lnTo>
                  <a:lnTo>
                    <a:pt x="529909" y="291141"/>
                  </a:lnTo>
                  <a:cubicBezTo>
                    <a:pt x="614391" y="239095"/>
                    <a:pt x="708592" y="204809"/>
                    <a:pt x="806764" y="190374"/>
                  </a:cubicBezTo>
                  <a:lnTo>
                    <a:pt x="838957" y="7770"/>
                  </a:lnTo>
                  <a:lnTo>
                    <a:pt x="987083" y="7770"/>
                  </a:lnTo>
                  <a:lnTo>
                    <a:pt x="1019276" y="190374"/>
                  </a:lnTo>
                  <a:cubicBezTo>
                    <a:pt x="1117448" y="204809"/>
                    <a:pt x="1211649" y="239095"/>
                    <a:pt x="1296131" y="291141"/>
                  </a:cubicBez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60000"/>
                  </a:srgbClr>
                </a:gs>
                <a:gs pos="33000">
                  <a:srgbClr val="4F81BD">
                    <a:hueOff val="0"/>
                    <a:satOff val="0"/>
                    <a:lumOff val="0"/>
                    <a:alphaOff val="0"/>
                    <a:tint val="86500"/>
                  </a:srgbClr>
                </a:gs>
                <a:gs pos="46750">
                  <a:srgbClr val="4F81BD">
                    <a:hueOff val="0"/>
                    <a:satOff val="0"/>
                    <a:lumOff val="0"/>
                    <a:alphaOff val="0"/>
                    <a:tint val="71000"/>
                    <a:satMod val="112000"/>
                  </a:srgbClr>
                </a:gs>
                <a:gs pos="53000">
                  <a:srgbClr val="4F81BD">
                    <a:hueOff val="0"/>
                    <a:satOff val="0"/>
                    <a:lumOff val="0"/>
                    <a:alphaOff val="0"/>
                    <a:tint val="71000"/>
                    <a:satMod val="112000"/>
                  </a:srgbClr>
                </a:gs>
                <a:gs pos="68000">
                  <a:srgbClr val="4F81BD">
                    <a:hueOff val="0"/>
                    <a:satOff val="0"/>
                    <a:lumOff val="0"/>
                    <a:alphaOff val="0"/>
                    <a:tint val="86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60000"/>
                  </a:srgb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384895" tIns="445521" rIns="384895" bIns="477457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R&amp;D</a:t>
              </a:r>
              <a:endParaRPr kumimoji="0" lang="cs-CZ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Volný tvar 7"/>
            <p:cNvSpPr/>
            <p:nvPr/>
          </p:nvSpPr>
          <p:spPr>
            <a:xfrm>
              <a:off x="3203266" y="3346838"/>
              <a:ext cx="1626804" cy="1616830"/>
            </a:xfrm>
            <a:custGeom>
              <a:avLst/>
              <a:gdLst>
                <a:gd name="connsiteX0" fmla="*/ 993694 w 1328029"/>
                <a:gd name="connsiteY0" fmla="*/ 336356 h 1328029"/>
                <a:gd name="connsiteX1" fmla="*/ 1189623 w 1328029"/>
                <a:gd name="connsiteY1" fmla="*/ 277307 h 1328029"/>
                <a:gd name="connsiteX2" fmla="*/ 1261718 w 1328029"/>
                <a:gd name="connsiteY2" fmla="*/ 402178 h 1328029"/>
                <a:gd name="connsiteX3" fmla="*/ 1112615 w 1328029"/>
                <a:gd name="connsiteY3" fmla="*/ 542333 h 1328029"/>
                <a:gd name="connsiteX4" fmla="*/ 1112615 w 1328029"/>
                <a:gd name="connsiteY4" fmla="*/ 785696 h 1328029"/>
                <a:gd name="connsiteX5" fmla="*/ 1261718 w 1328029"/>
                <a:gd name="connsiteY5" fmla="*/ 925851 h 1328029"/>
                <a:gd name="connsiteX6" fmla="*/ 1189623 w 1328029"/>
                <a:gd name="connsiteY6" fmla="*/ 1050722 h 1328029"/>
                <a:gd name="connsiteX7" fmla="*/ 993694 w 1328029"/>
                <a:gd name="connsiteY7" fmla="*/ 991673 h 1328029"/>
                <a:gd name="connsiteX8" fmla="*/ 782936 w 1328029"/>
                <a:gd name="connsiteY8" fmla="*/ 1113354 h 1328029"/>
                <a:gd name="connsiteX9" fmla="*/ 736109 w 1328029"/>
                <a:gd name="connsiteY9" fmla="*/ 1312559 h 1328029"/>
                <a:gd name="connsiteX10" fmla="*/ 591920 w 1328029"/>
                <a:gd name="connsiteY10" fmla="*/ 1312559 h 1328029"/>
                <a:gd name="connsiteX11" fmla="*/ 545094 w 1328029"/>
                <a:gd name="connsiteY11" fmla="*/ 1113354 h 1328029"/>
                <a:gd name="connsiteX12" fmla="*/ 334336 w 1328029"/>
                <a:gd name="connsiteY12" fmla="*/ 991673 h 1328029"/>
                <a:gd name="connsiteX13" fmla="*/ 138406 w 1328029"/>
                <a:gd name="connsiteY13" fmla="*/ 1050722 h 1328029"/>
                <a:gd name="connsiteX14" fmla="*/ 66311 w 1328029"/>
                <a:gd name="connsiteY14" fmla="*/ 925851 h 1328029"/>
                <a:gd name="connsiteX15" fmla="*/ 215414 w 1328029"/>
                <a:gd name="connsiteY15" fmla="*/ 785696 h 1328029"/>
                <a:gd name="connsiteX16" fmla="*/ 215414 w 1328029"/>
                <a:gd name="connsiteY16" fmla="*/ 542333 h 1328029"/>
                <a:gd name="connsiteX17" fmla="*/ 66311 w 1328029"/>
                <a:gd name="connsiteY17" fmla="*/ 402178 h 1328029"/>
                <a:gd name="connsiteX18" fmla="*/ 138406 w 1328029"/>
                <a:gd name="connsiteY18" fmla="*/ 277307 h 1328029"/>
                <a:gd name="connsiteX19" fmla="*/ 334335 w 1328029"/>
                <a:gd name="connsiteY19" fmla="*/ 336356 h 1328029"/>
                <a:gd name="connsiteX20" fmla="*/ 545093 w 1328029"/>
                <a:gd name="connsiteY20" fmla="*/ 214675 h 1328029"/>
                <a:gd name="connsiteX21" fmla="*/ 591920 w 1328029"/>
                <a:gd name="connsiteY21" fmla="*/ 15470 h 1328029"/>
                <a:gd name="connsiteX22" fmla="*/ 736109 w 1328029"/>
                <a:gd name="connsiteY22" fmla="*/ 15470 h 1328029"/>
                <a:gd name="connsiteX23" fmla="*/ 782935 w 1328029"/>
                <a:gd name="connsiteY23" fmla="*/ 214675 h 1328029"/>
                <a:gd name="connsiteX24" fmla="*/ 993693 w 1328029"/>
                <a:gd name="connsiteY24" fmla="*/ 336356 h 1328029"/>
                <a:gd name="connsiteX25" fmla="*/ 993694 w 1328029"/>
                <a:gd name="connsiteY25" fmla="*/ 336356 h 132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8029" h="1328029">
                  <a:moveTo>
                    <a:pt x="993694" y="336356"/>
                  </a:moveTo>
                  <a:lnTo>
                    <a:pt x="1189623" y="277307"/>
                  </a:lnTo>
                  <a:lnTo>
                    <a:pt x="1261718" y="402178"/>
                  </a:lnTo>
                  <a:lnTo>
                    <a:pt x="1112615" y="542333"/>
                  </a:lnTo>
                  <a:cubicBezTo>
                    <a:pt x="1134228" y="622014"/>
                    <a:pt x="1134228" y="706014"/>
                    <a:pt x="1112615" y="785696"/>
                  </a:cubicBezTo>
                  <a:lnTo>
                    <a:pt x="1261718" y="925851"/>
                  </a:lnTo>
                  <a:lnTo>
                    <a:pt x="1189623" y="1050722"/>
                  </a:lnTo>
                  <a:lnTo>
                    <a:pt x="993694" y="991673"/>
                  </a:lnTo>
                  <a:cubicBezTo>
                    <a:pt x="935495" y="1050231"/>
                    <a:pt x="862748" y="1092231"/>
                    <a:pt x="782936" y="1113354"/>
                  </a:cubicBezTo>
                  <a:lnTo>
                    <a:pt x="736109" y="1312559"/>
                  </a:lnTo>
                  <a:lnTo>
                    <a:pt x="591920" y="1312559"/>
                  </a:lnTo>
                  <a:lnTo>
                    <a:pt x="545094" y="1113354"/>
                  </a:lnTo>
                  <a:cubicBezTo>
                    <a:pt x="465281" y="1092231"/>
                    <a:pt x="392535" y="1050231"/>
                    <a:pt x="334336" y="991673"/>
                  </a:cubicBezTo>
                  <a:lnTo>
                    <a:pt x="138406" y="1050722"/>
                  </a:lnTo>
                  <a:lnTo>
                    <a:pt x="66311" y="925851"/>
                  </a:lnTo>
                  <a:lnTo>
                    <a:pt x="215414" y="785696"/>
                  </a:lnTo>
                  <a:cubicBezTo>
                    <a:pt x="193801" y="706015"/>
                    <a:pt x="193801" y="622015"/>
                    <a:pt x="215414" y="542333"/>
                  </a:cubicBezTo>
                  <a:lnTo>
                    <a:pt x="66311" y="402178"/>
                  </a:lnTo>
                  <a:lnTo>
                    <a:pt x="138406" y="277307"/>
                  </a:lnTo>
                  <a:lnTo>
                    <a:pt x="334335" y="336356"/>
                  </a:lnTo>
                  <a:cubicBezTo>
                    <a:pt x="392534" y="277798"/>
                    <a:pt x="465281" y="235798"/>
                    <a:pt x="545093" y="214675"/>
                  </a:cubicBezTo>
                  <a:lnTo>
                    <a:pt x="591920" y="15470"/>
                  </a:lnTo>
                  <a:lnTo>
                    <a:pt x="736109" y="15470"/>
                  </a:lnTo>
                  <a:lnTo>
                    <a:pt x="782935" y="214675"/>
                  </a:lnTo>
                  <a:cubicBezTo>
                    <a:pt x="862748" y="235798"/>
                    <a:pt x="935494" y="277798"/>
                    <a:pt x="993693" y="336356"/>
                  </a:cubicBezTo>
                  <a:lnTo>
                    <a:pt x="993694" y="336356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60000"/>
                  </a:srgbClr>
                </a:gs>
                <a:gs pos="33000">
                  <a:srgbClr val="4F81BD">
                    <a:hueOff val="0"/>
                    <a:satOff val="0"/>
                    <a:lumOff val="0"/>
                    <a:alphaOff val="0"/>
                    <a:tint val="86500"/>
                  </a:srgbClr>
                </a:gs>
                <a:gs pos="46750">
                  <a:srgbClr val="4F81BD">
                    <a:hueOff val="0"/>
                    <a:satOff val="0"/>
                    <a:lumOff val="0"/>
                    <a:alphaOff val="0"/>
                    <a:tint val="71000"/>
                    <a:satMod val="112000"/>
                  </a:srgbClr>
                </a:gs>
                <a:gs pos="53000">
                  <a:srgbClr val="4F81BD">
                    <a:hueOff val="0"/>
                    <a:satOff val="0"/>
                    <a:lumOff val="0"/>
                    <a:alphaOff val="0"/>
                    <a:tint val="71000"/>
                    <a:satMod val="112000"/>
                  </a:srgbClr>
                </a:gs>
                <a:gs pos="68000">
                  <a:srgbClr val="4F81BD">
                    <a:hueOff val="0"/>
                    <a:satOff val="0"/>
                    <a:lumOff val="0"/>
                    <a:alphaOff val="0"/>
                    <a:tint val="86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60000"/>
                  </a:srgb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352115" tIns="354136" rIns="352115" bIns="354136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Regulatory /</a:t>
              </a:r>
              <a:r>
                <a:rPr kumimoji="0" lang="en-GB" sz="1050" b="1" i="0" u="none" strike="noStrike" kern="0" cap="none" spc="0" normalizeH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0" lang="en-GB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CRO</a:t>
              </a:r>
              <a:endPara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Volný tvar 8"/>
            <p:cNvSpPr/>
            <p:nvPr/>
          </p:nvSpPr>
          <p:spPr>
            <a:xfrm>
              <a:off x="4411260" y="2528900"/>
              <a:ext cx="2082122" cy="2035878"/>
            </a:xfrm>
            <a:custGeom>
              <a:avLst/>
              <a:gdLst>
                <a:gd name="connsiteX0" fmla="*/ 973617 w 1301197"/>
                <a:gd name="connsiteY0" fmla="*/ 329560 h 1301197"/>
                <a:gd name="connsiteX1" fmla="*/ 1165587 w 1301197"/>
                <a:gd name="connsiteY1" fmla="*/ 271704 h 1301197"/>
                <a:gd name="connsiteX2" fmla="*/ 1236225 w 1301197"/>
                <a:gd name="connsiteY2" fmla="*/ 394052 h 1301197"/>
                <a:gd name="connsiteX3" fmla="*/ 1090135 w 1301197"/>
                <a:gd name="connsiteY3" fmla="*/ 531376 h 1301197"/>
                <a:gd name="connsiteX4" fmla="*/ 1090135 w 1301197"/>
                <a:gd name="connsiteY4" fmla="*/ 769822 h 1301197"/>
                <a:gd name="connsiteX5" fmla="*/ 1236225 w 1301197"/>
                <a:gd name="connsiteY5" fmla="*/ 907145 h 1301197"/>
                <a:gd name="connsiteX6" fmla="*/ 1165587 w 1301197"/>
                <a:gd name="connsiteY6" fmla="*/ 1029493 h 1301197"/>
                <a:gd name="connsiteX7" fmla="*/ 973617 w 1301197"/>
                <a:gd name="connsiteY7" fmla="*/ 971637 h 1301197"/>
                <a:gd name="connsiteX8" fmla="*/ 767117 w 1301197"/>
                <a:gd name="connsiteY8" fmla="*/ 1090860 h 1301197"/>
                <a:gd name="connsiteX9" fmla="*/ 721237 w 1301197"/>
                <a:gd name="connsiteY9" fmla="*/ 1286039 h 1301197"/>
                <a:gd name="connsiteX10" fmla="*/ 579960 w 1301197"/>
                <a:gd name="connsiteY10" fmla="*/ 1286039 h 1301197"/>
                <a:gd name="connsiteX11" fmla="*/ 534080 w 1301197"/>
                <a:gd name="connsiteY11" fmla="*/ 1090860 h 1301197"/>
                <a:gd name="connsiteX12" fmla="*/ 327580 w 1301197"/>
                <a:gd name="connsiteY12" fmla="*/ 971637 h 1301197"/>
                <a:gd name="connsiteX13" fmla="*/ 135610 w 1301197"/>
                <a:gd name="connsiteY13" fmla="*/ 1029493 h 1301197"/>
                <a:gd name="connsiteX14" fmla="*/ 64972 w 1301197"/>
                <a:gd name="connsiteY14" fmla="*/ 907145 h 1301197"/>
                <a:gd name="connsiteX15" fmla="*/ 211062 w 1301197"/>
                <a:gd name="connsiteY15" fmla="*/ 769821 h 1301197"/>
                <a:gd name="connsiteX16" fmla="*/ 211062 w 1301197"/>
                <a:gd name="connsiteY16" fmla="*/ 531375 h 1301197"/>
                <a:gd name="connsiteX17" fmla="*/ 64972 w 1301197"/>
                <a:gd name="connsiteY17" fmla="*/ 394052 h 1301197"/>
                <a:gd name="connsiteX18" fmla="*/ 135610 w 1301197"/>
                <a:gd name="connsiteY18" fmla="*/ 271704 h 1301197"/>
                <a:gd name="connsiteX19" fmla="*/ 327580 w 1301197"/>
                <a:gd name="connsiteY19" fmla="*/ 329560 h 1301197"/>
                <a:gd name="connsiteX20" fmla="*/ 534080 w 1301197"/>
                <a:gd name="connsiteY20" fmla="*/ 210337 h 1301197"/>
                <a:gd name="connsiteX21" fmla="*/ 579960 w 1301197"/>
                <a:gd name="connsiteY21" fmla="*/ 15158 h 1301197"/>
                <a:gd name="connsiteX22" fmla="*/ 721237 w 1301197"/>
                <a:gd name="connsiteY22" fmla="*/ 15158 h 1301197"/>
                <a:gd name="connsiteX23" fmla="*/ 767117 w 1301197"/>
                <a:gd name="connsiteY23" fmla="*/ 210337 h 1301197"/>
                <a:gd name="connsiteX24" fmla="*/ 973617 w 1301197"/>
                <a:gd name="connsiteY24" fmla="*/ 329560 h 130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01197" h="1301197">
                  <a:moveTo>
                    <a:pt x="837512" y="329142"/>
                  </a:moveTo>
                  <a:lnTo>
                    <a:pt x="976687" y="242944"/>
                  </a:lnTo>
                  <a:lnTo>
                    <a:pt x="1058253" y="324509"/>
                  </a:lnTo>
                  <a:lnTo>
                    <a:pt x="972055" y="463686"/>
                  </a:lnTo>
                  <a:cubicBezTo>
                    <a:pt x="1005255" y="520783"/>
                    <a:pt x="1022648" y="585693"/>
                    <a:pt x="1022445" y="651742"/>
                  </a:cubicBezTo>
                  <a:lnTo>
                    <a:pt x="1166682" y="729173"/>
                  </a:lnTo>
                  <a:lnTo>
                    <a:pt x="1136827" y="840593"/>
                  </a:lnTo>
                  <a:lnTo>
                    <a:pt x="973198" y="835532"/>
                  </a:lnTo>
                  <a:cubicBezTo>
                    <a:pt x="940351" y="892832"/>
                    <a:pt x="892833" y="940350"/>
                    <a:pt x="835532" y="973198"/>
                  </a:cubicBezTo>
                  <a:lnTo>
                    <a:pt x="840594" y="1136827"/>
                  </a:lnTo>
                  <a:lnTo>
                    <a:pt x="729172" y="1166682"/>
                  </a:lnTo>
                  <a:lnTo>
                    <a:pt x="651741" y="1022445"/>
                  </a:lnTo>
                  <a:cubicBezTo>
                    <a:pt x="585694" y="1022648"/>
                    <a:pt x="520783" y="1005255"/>
                    <a:pt x="463685" y="972055"/>
                  </a:cubicBezTo>
                  <a:lnTo>
                    <a:pt x="324510" y="1058253"/>
                  </a:lnTo>
                  <a:lnTo>
                    <a:pt x="242944" y="976688"/>
                  </a:lnTo>
                  <a:lnTo>
                    <a:pt x="329142" y="837511"/>
                  </a:lnTo>
                  <a:cubicBezTo>
                    <a:pt x="295942" y="780414"/>
                    <a:pt x="278549" y="715504"/>
                    <a:pt x="278752" y="649455"/>
                  </a:cubicBezTo>
                  <a:lnTo>
                    <a:pt x="134515" y="572024"/>
                  </a:lnTo>
                  <a:lnTo>
                    <a:pt x="164370" y="460604"/>
                  </a:lnTo>
                  <a:lnTo>
                    <a:pt x="327999" y="465665"/>
                  </a:lnTo>
                  <a:cubicBezTo>
                    <a:pt x="360846" y="408365"/>
                    <a:pt x="408364" y="360847"/>
                    <a:pt x="465665" y="327999"/>
                  </a:cubicBezTo>
                  <a:lnTo>
                    <a:pt x="460603" y="164370"/>
                  </a:lnTo>
                  <a:lnTo>
                    <a:pt x="572025" y="134515"/>
                  </a:lnTo>
                  <a:lnTo>
                    <a:pt x="649456" y="278752"/>
                  </a:lnTo>
                  <a:cubicBezTo>
                    <a:pt x="715503" y="278549"/>
                    <a:pt x="780414" y="295942"/>
                    <a:pt x="837512" y="329142"/>
                  </a:cubicBez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60000"/>
                  </a:srgbClr>
                </a:gs>
                <a:gs pos="33000">
                  <a:srgbClr val="4F81BD">
                    <a:hueOff val="0"/>
                    <a:satOff val="0"/>
                    <a:lumOff val="0"/>
                    <a:alphaOff val="0"/>
                    <a:tint val="86500"/>
                  </a:srgbClr>
                </a:gs>
                <a:gs pos="46750">
                  <a:srgbClr val="4F81BD">
                    <a:hueOff val="0"/>
                    <a:satOff val="0"/>
                    <a:lumOff val="0"/>
                    <a:alphaOff val="0"/>
                    <a:tint val="71000"/>
                    <a:satMod val="112000"/>
                  </a:srgbClr>
                </a:gs>
                <a:gs pos="53000">
                  <a:srgbClr val="4F81BD">
                    <a:hueOff val="0"/>
                    <a:satOff val="0"/>
                    <a:lumOff val="0"/>
                    <a:alphaOff val="0"/>
                    <a:tint val="71000"/>
                    <a:satMod val="112000"/>
                  </a:srgbClr>
                </a:gs>
                <a:gs pos="68000">
                  <a:srgbClr val="4F81BD">
                    <a:hueOff val="0"/>
                    <a:satOff val="0"/>
                    <a:lumOff val="0"/>
                    <a:alphaOff val="0"/>
                    <a:tint val="86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60000"/>
                  </a:srgb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443040" tIns="443040" rIns="443039" bIns="443039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Production</a:t>
              </a:r>
              <a:endPara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Volný tvar 13"/>
            <p:cNvSpPr/>
            <p:nvPr/>
          </p:nvSpPr>
          <p:spPr>
            <a:xfrm>
              <a:off x="764224" y="1528579"/>
              <a:ext cx="1396336" cy="1457519"/>
            </a:xfrm>
            <a:custGeom>
              <a:avLst/>
              <a:gdLst>
                <a:gd name="connsiteX0" fmla="*/ 993694 w 1328029"/>
                <a:gd name="connsiteY0" fmla="*/ 336356 h 1328029"/>
                <a:gd name="connsiteX1" fmla="*/ 1189623 w 1328029"/>
                <a:gd name="connsiteY1" fmla="*/ 277307 h 1328029"/>
                <a:gd name="connsiteX2" fmla="*/ 1261718 w 1328029"/>
                <a:gd name="connsiteY2" fmla="*/ 402178 h 1328029"/>
                <a:gd name="connsiteX3" fmla="*/ 1112615 w 1328029"/>
                <a:gd name="connsiteY3" fmla="*/ 542333 h 1328029"/>
                <a:gd name="connsiteX4" fmla="*/ 1112615 w 1328029"/>
                <a:gd name="connsiteY4" fmla="*/ 785696 h 1328029"/>
                <a:gd name="connsiteX5" fmla="*/ 1261718 w 1328029"/>
                <a:gd name="connsiteY5" fmla="*/ 925851 h 1328029"/>
                <a:gd name="connsiteX6" fmla="*/ 1189623 w 1328029"/>
                <a:gd name="connsiteY6" fmla="*/ 1050722 h 1328029"/>
                <a:gd name="connsiteX7" fmla="*/ 993694 w 1328029"/>
                <a:gd name="connsiteY7" fmla="*/ 991673 h 1328029"/>
                <a:gd name="connsiteX8" fmla="*/ 782936 w 1328029"/>
                <a:gd name="connsiteY8" fmla="*/ 1113354 h 1328029"/>
                <a:gd name="connsiteX9" fmla="*/ 736109 w 1328029"/>
                <a:gd name="connsiteY9" fmla="*/ 1312559 h 1328029"/>
                <a:gd name="connsiteX10" fmla="*/ 591920 w 1328029"/>
                <a:gd name="connsiteY10" fmla="*/ 1312559 h 1328029"/>
                <a:gd name="connsiteX11" fmla="*/ 545094 w 1328029"/>
                <a:gd name="connsiteY11" fmla="*/ 1113354 h 1328029"/>
                <a:gd name="connsiteX12" fmla="*/ 334336 w 1328029"/>
                <a:gd name="connsiteY12" fmla="*/ 991673 h 1328029"/>
                <a:gd name="connsiteX13" fmla="*/ 138406 w 1328029"/>
                <a:gd name="connsiteY13" fmla="*/ 1050722 h 1328029"/>
                <a:gd name="connsiteX14" fmla="*/ 66311 w 1328029"/>
                <a:gd name="connsiteY14" fmla="*/ 925851 h 1328029"/>
                <a:gd name="connsiteX15" fmla="*/ 215414 w 1328029"/>
                <a:gd name="connsiteY15" fmla="*/ 785696 h 1328029"/>
                <a:gd name="connsiteX16" fmla="*/ 215414 w 1328029"/>
                <a:gd name="connsiteY16" fmla="*/ 542333 h 1328029"/>
                <a:gd name="connsiteX17" fmla="*/ 66311 w 1328029"/>
                <a:gd name="connsiteY17" fmla="*/ 402178 h 1328029"/>
                <a:gd name="connsiteX18" fmla="*/ 138406 w 1328029"/>
                <a:gd name="connsiteY18" fmla="*/ 277307 h 1328029"/>
                <a:gd name="connsiteX19" fmla="*/ 334335 w 1328029"/>
                <a:gd name="connsiteY19" fmla="*/ 336356 h 1328029"/>
                <a:gd name="connsiteX20" fmla="*/ 545093 w 1328029"/>
                <a:gd name="connsiteY20" fmla="*/ 214675 h 1328029"/>
                <a:gd name="connsiteX21" fmla="*/ 591920 w 1328029"/>
                <a:gd name="connsiteY21" fmla="*/ 15470 h 1328029"/>
                <a:gd name="connsiteX22" fmla="*/ 736109 w 1328029"/>
                <a:gd name="connsiteY22" fmla="*/ 15470 h 1328029"/>
                <a:gd name="connsiteX23" fmla="*/ 782935 w 1328029"/>
                <a:gd name="connsiteY23" fmla="*/ 214675 h 1328029"/>
                <a:gd name="connsiteX24" fmla="*/ 993693 w 1328029"/>
                <a:gd name="connsiteY24" fmla="*/ 336356 h 1328029"/>
                <a:gd name="connsiteX25" fmla="*/ 993694 w 1328029"/>
                <a:gd name="connsiteY25" fmla="*/ 336356 h 132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8029" h="1328029">
                  <a:moveTo>
                    <a:pt x="993694" y="336356"/>
                  </a:moveTo>
                  <a:lnTo>
                    <a:pt x="1189623" y="277307"/>
                  </a:lnTo>
                  <a:lnTo>
                    <a:pt x="1261718" y="402178"/>
                  </a:lnTo>
                  <a:lnTo>
                    <a:pt x="1112615" y="542333"/>
                  </a:lnTo>
                  <a:cubicBezTo>
                    <a:pt x="1134228" y="622014"/>
                    <a:pt x="1134228" y="706014"/>
                    <a:pt x="1112615" y="785696"/>
                  </a:cubicBezTo>
                  <a:lnTo>
                    <a:pt x="1261718" y="925851"/>
                  </a:lnTo>
                  <a:lnTo>
                    <a:pt x="1189623" y="1050722"/>
                  </a:lnTo>
                  <a:lnTo>
                    <a:pt x="993694" y="991673"/>
                  </a:lnTo>
                  <a:cubicBezTo>
                    <a:pt x="935495" y="1050231"/>
                    <a:pt x="862748" y="1092231"/>
                    <a:pt x="782936" y="1113354"/>
                  </a:cubicBezTo>
                  <a:lnTo>
                    <a:pt x="736109" y="1312559"/>
                  </a:lnTo>
                  <a:lnTo>
                    <a:pt x="591920" y="1312559"/>
                  </a:lnTo>
                  <a:lnTo>
                    <a:pt x="545094" y="1113354"/>
                  </a:lnTo>
                  <a:cubicBezTo>
                    <a:pt x="465281" y="1092231"/>
                    <a:pt x="392535" y="1050231"/>
                    <a:pt x="334336" y="991673"/>
                  </a:cubicBezTo>
                  <a:lnTo>
                    <a:pt x="138406" y="1050722"/>
                  </a:lnTo>
                  <a:lnTo>
                    <a:pt x="66311" y="925851"/>
                  </a:lnTo>
                  <a:lnTo>
                    <a:pt x="215414" y="785696"/>
                  </a:lnTo>
                  <a:cubicBezTo>
                    <a:pt x="193801" y="706015"/>
                    <a:pt x="193801" y="622015"/>
                    <a:pt x="215414" y="542333"/>
                  </a:cubicBezTo>
                  <a:lnTo>
                    <a:pt x="66311" y="402178"/>
                  </a:lnTo>
                  <a:lnTo>
                    <a:pt x="138406" y="277307"/>
                  </a:lnTo>
                  <a:lnTo>
                    <a:pt x="334335" y="336356"/>
                  </a:lnTo>
                  <a:cubicBezTo>
                    <a:pt x="392534" y="277798"/>
                    <a:pt x="465281" y="235798"/>
                    <a:pt x="545093" y="214675"/>
                  </a:cubicBezTo>
                  <a:lnTo>
                    <a:pt x="591920" y="15470"/>
                  </a:lnTo>
                  <a:lnTo>
                    <a:pt x="736109" y="15470"/>
                  </a:lnTo>
                  <a:lnTo>
                    <a:pt x="782935" y="214675"/>
                  </a:lnTo>
                  <a:cubicBezTo>
                    <a:pt x="862748" y="235798"/>
                    <a:pt x="935494" y="277798"/>
                    <a:pt x="993693" y="336356"/>
                  </a:cubicBezTo>
                  <a:lnTo>
                    <a:pt x="993694" y="336356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60000"/>
                  </a:srgbClr>
                </a:gs>
                <a:gs pos="33000">
                  <a:srgbClr val="4F81BD">
                    <a:hueOff val="0"/>
                    <a:satOff val="0"/>
                    <a:lumOff val="0"/>
                    <a:alphaOff val="0"/>
                    <a:tint val="86500"/>
                  </a:srgbClr>
                </a:gs>
                <a:gs pos="46750">
                  <a:srgbClr val="4F81BD">
                    <a:hueOff val="0"/>
                    <a:satOff val="0"/>
                    <a:lumOff val="0"/>
                    <a:alphaOff val="0"/>
                    <a:tint val="71000"/>
                    <a:satMod val="112000"/>
                  </a:srgbClr>
                </a:gs>
                <a:gs pos="53000">
                  <a:srgbClr val="4F81BD">
                    <a:hueOff val="0"/>
                    <a:satOff val="0"/>
                    <a:lumOff val="0"/>
                    <a:alphaOff val="0"/>
                    <a:tint val="71000"/>
                    <a:satMod val="112000"/>
                  </a:srgbClr>
                </a:gs>
                <a:gs pos="68000">
                  <a:srgbClr val="4F81BD">
                    <a:hueOff val="0"/>
                    <a:satOff val="0"/>
                    <a:lumOff val="0"/>
                    <a:alphaOff val="0"/>
                    <a:tint val="86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60000"/>
                  </a:srgb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352115" tIns="354136" rIns="352115" bIns="354136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4Medi</a:t>
              </a:r>
              <a:endPara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Kruhová šipka 14"/>
            <p:cNvSpPr/>
            <p:nvPr/>
          </p:nvSpPr>
          <p:spPr>
            <a:xfrm rot="21057301">
              <a:off x="460899" y="1383258"/>
              <a:ext cx="1349668" cy="1141182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gradFill rotWithShape="1">
              <a:gsLst>
                <a:gs pos="0">
                  <a:srgbClr val="4F81BD">
                    <a:tint val="60000"/>
                    <a:hueOff val="0"/>
                    <a:satOff val="0"/>
                    <a:lumOff val="0"/>
                    <a:alphaOff val="0"/>
                    <a:shade val="60000"/>
                  </a:srgbClr>
                </a:gs>
                <a:gs pos="33000">
                  <a:srgbClr val="4F81BD">
                    <a:tint val="60000"/>
                    <a:hueOff val="0"/>
                    <a:satOff val="0"/>
                    <a:lumOff val="0"/>
                    <a:alphaOff val="0"/>
                    <a:tint val="86500"/>
                  </a:srgbClr>
                </a:gs>
                <a:gs pos="46750">
                  <a:srgbClr val="4F81BD">
                    <a:tint val="60000"/>
                    <a:hueOff val="0"/>
                    <a:satOff val="0"/>
                    <a:lumOff val="0"/>
                    <a:alphaOff val="0"/>
                    <a:tint val="71000"/>
                    <a:satMod val="112000"/>
                  </a:srgbClr>
                </a:gs>
                <a:gs pos="53000">
                  <a:srgbClr val="4F81BD">
                    <a:tint val="60000"/>
                    <a:hueOff val="0"/>
                    <a:satOff val="0"/>
                    <a:lumOff val="0"/>
                    <a:alphaOff val="0"/>
                    <a:tint val="71000"/>
                    <a:satMod val="112000"/>
                  </a:srgbClr>
                </a:gs>
                <a:gs pos="68000">
                  <a:srgbClr val="4F81BD">
                    <a:tint val="60000"/>
                    <a:hueOff val="0"/>
                    <a:satOff val="0"/>
                    <a:lumOff val="0"/>
                    <a:alphaOff val="0"/>
                    <a:tint val="86000"/>
                  </a:srgbClr>
                </a:gs>
                <a:gs pos="100000">
                  <a:srgbClr val="4F81BD">
                    <a:tint val="60000"/>
                    <a:hueOff val="0"/>
                    <a:satOff val="0"/>
                    <a:lumOff val="0"/>
                    <a:alphaOff val="0"/>
                    <a:shade val="60000"/>
                  </a:srgb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</p:sp>
        <p:sp>
          <p:nvSpPr>
            <p:cNvPr id="17" name="Volný tvar 8"/>
            <p:cNvSpPr/>
            <p:nvPr/>
          </p:nvSpPr>
          <p:spPr>
            <a:xfrm>
              <a:off x="2081887" y="687829"/>
              <a:ext cx="1757696" cy="1728675"/>
            </a:xfrm>
            <a:custGeom>
              <a:avLst/>
              <a:gdLst>
                <a:gd name="connsiteX0" fmla="*/ 973617 w 1301197"/>
                <a:gd name="connsiteY0" fmla="*/ 329560 h 1301197"/>
                <a:gd name="connsiteX1" fmla="*/ 1165587 w 1301197"/>
                <a:gd name="connsiteY1" fmla="*/ 271704 h 1301197"/>
                <a:gd name="connsiteX2" fmla="*/ 1236225 w 1301197"/>
                <a:gd name="connsiteY2" fmla="*/ 394052 h 1301197"/>
                <a:gd name="connsiteX3" fmla="*/ 1090135 w 1301197"/>
                <a:gd name="connsiteY3" fmla="*/ 531376 h 1301197"/>
                <a:gd name="connsiteX4" fmla="*/ 1090135 w 1301197"/>
                <a:gd name="connsiteY4" fmla="*/ 769822 h 1301197"/>
                <a:gd name="connsiteX5" fmla="*/ 1236225 w 1301197"/>
                <a:gd name="connsiteY5" fmla="*/ 907145 h 1301197"/>
                <a:gd name="connsiteX6" fmla="*/ 1165587 w 1301197"/>
                <a:gd name="connsiteY6" fmla="*/ 1029493 h 1301197"/>
                <a:gd name="connsiteX7" fmla="*/ 973617 w 1301197"/>
                <a:gd name="connsiteY7" fmla="*/ 971637 h 1301197"/>
                <a:gd name="connsiteX8" fmla="*/ 767117 w 1301197"/>
                <a:gd name="connsiteY8" fmla="*/ 1090860 h 1301197"/>
                <a:gd name="connsiteX9" fmla="*/ 721237 w 1301197"/>
                <a:gd name="connsiteY9" fmla="*/ 1286039 h 1301197"/>
                <a:gd name="connsiteX10" fmla="*/ 579960 w 1301197"/>
                <a:gd name="connsiteY10" fmla="*/ 1286039 h 1301197"/>
                <a:gd name="connsiteX11" fmla="*/ 534080 w 1301197"/>
                <a:gd name="connsiteY11" fmla="*/ 1090860 h 1301197"/>
                <a:gd name="connsiteX12" fmla="*/ 327580 w 1301197"/>
                <a:gd name="connsiteY12" fmla="*/ 971637 h 1301197"/>
                <a:gd name="connsiteX13" fmla="*/ 135610 w 1301197"/>
                <a:gd name="connsiteY13" fmla="*/ 1029493 h 1301197"/>
                <a:gd name="connsiteX14" fmla="*/ 64972 w 1301197"/>
                <a:gd name="connsiteY14" fmla="*/ 907145 h 1301197"/>
                <a:gd name="connsiteX15" fmla="*/ 211062 w 1301197"/>
                <a:gd name="connsiteY15" fmla="*/ 769821 h 1301197"/>
                <a:gd name="connsiteX16" fmla="*/ 211062 w 1301197"/>
                <a:gd name="connsiteY16" fmla="*/ 531375 h 1301197"/>
                <a:gd name="connsiteX17" fmla="*/ 64972 w 1301197"/>
                <a:gd name="connsiteY17" fmla="*/ 394052 h 1301197"/>
                <a:gd name="connsiteX18" fmla="*/ 135610 w 1301197"/>
                <a:gd name="connsiteY18" fmla="*/ 271704 h 1301197"/>
                <a:gd name="connsiteX19" fmla="*/ 327580 w 1301197"/>
                <a:gd name="connsiteY19" fmla="*/ 329560 h 1301197"/>
                <a:gd name="connsiteX20" fmla="*/ 534080 w 1301197"/>
                <a:gd name="connsiteY20" fmla="*/ 210337 h 1301197"/>
                <a:gd name="connsiteX21" fmla="*/ 579960 w 1301197"/>
                <a:gd name="connsiteY21" fmla="*/ 15158 h 1301197"/>
                <a:gd name="connsiteX22" fmla="*/ 721237 w 1301197"/>
                <a:gd name="connsiteY22" fmla="*/ 15158 h 1301197"/>
                <a:gd name="connsiteX23" fmla="*/ 767117 w 1301197"/>
                <a:gd name="connsiteY23" fmla="*/ 210337 h 1301197"/>
                <a:gd name="connsiteX24" fmla="*/ 973617 w 1301197"/>
                <a:gd name="connsiteY24" fmla="*/ 329560 h 130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01197" h="1301197">
                  <a:moveTo>
                    <a:pt x="837512" y="329142"/>
                  </a:moveTo>
                  <a:lnTo>
                    <a:pt x="976687" y="242944"/>
                  </a:lnTo>
                  <a:lnTo>
                    <a:pt x="1058253" y="324509"/>
                  </a:lnTo>
                  <a:lnTo>
                    <a:pt x="972055" y="463686"/>
                  </a:lnTo>
                  <a:cubicBezTo>
                    <a:pt x="1005255" y="520783"/>
                    <a:pt x="1022648" y="585693"/>
                    <a:pt x="1022445" y="651742"/>
                  </a:cubicBezTo>
                  <a:lnTo>
                    <a:pt x="1166682" y="729173"/>
                  </a:lnTo>
                  <a:lnTo>
                    <a:pt x="1136827" y="840593"/>
                  </a:lnTo>
                  <a:lnTo>
                    <a:pt x="973198" y="835532"/>
                  </a:lnTo>
                  <a:cubicBezTo>
                    <a:pt x="940351" y="892832"/>
                    <a:pt x="892833" y="940350"/>
                    <a:pt x="835532" y="973198"/>
                  </a:cubicBezTo>
                  <a:lnTo>
                    <a:pt x="840594" y="1136827"/>
                  </a:lnTo>
                  <a:lnTo>
                    <a:pt x="729172" y="1166682"/>
                  </a:lnTo>
                  <a:lnTo>
                    <a:pt x="651741" y="1022445"/>
                  </a:lnTo>
                  <a:cubicBezTo>
                    <a:pt x="585694" y="1022648"/>
                    <a:pt x="520783" y="1005255"/>
                    <a:pt x="463685" y="972055"/>
                  </a:cubicBezTo>
                  <a:lnTo>
                    <a:pt x="324510" y="1058253"/>
                  </a:lnTo>
                  <a:lnTo>
                    <a:pt x="242944" y="976688"/>
                  </a:lnTo>
                  <a:lnTo>
                    <a:pt x="329142" y="837511"/>
                  </a:lnTo>
                  <a:cubicBezTo>
                    <a:pt x="295942" y="780414"/>
                    <a:pt x="278549" y="715504"/>
                    <a:pt x="278752" y="649455"/>
                  </a:cubicBezTo>
                  <a:lnTo>
                    <a:pt x="134515" y="572024"/>
                  </a:lnTo>
                  <a:lnTo>
                    <a:pt x="164370" y="460604"/>
                  </a:lnTo>
                  <a:lnTo>
                    <a:pt x="327999" y="465665"/>
                  </a:lnTo>
                  <a:cubicBezTo>
                    <a:pt x="360846" y="408365"/>
                    <a:pt x="408364" y="360847"/>
                    <a:pt x="465665" y="327999"/>
                  </a:cubicBezTo>
                  <a:lnTo>
                    <a:pt x="460603" y="164370"/>
                  </a:lnTo>
                  <a:lnTo>
                    <a:pt x="572025" y="134515"/>
                  </a:lnTo>
                  <a:lnTo>
                    <a:pt x="649456" y="278752"/>
                  </a:lnTo>
                  <a:cubicBezTo>
                    <a:pt x="715503" y="278549"/>
                    <a:pt x="780414" y="295942"/>
                    <a:pt x="837512" y="329142"/>
                  </a:cubicBez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60000"/>
                  </a:srgbClr>
                </a:gs>
                <a:gs pos="33000">
                  <a:srgbClr val="4F81BD">
                    <a:hueOff val="0"/>
                    <a:satOff val="0"/>
                    <a:lumOff val="0"/>
                    <a:alphaOff val="0"/>
                    <a:tint val="86500"/>
                  </a:srgbClr>
                </a:gs>
                <a:gs pos="46750">
                  <a:srgbClr val="4F81BD">
                    <a:hueOff val="0"/>
                    <a:satOff val="0"/>
                    <a:lumOff val="0"/>
                    <a:alphaOff val="0"/>
                    <a:tint val="71000"/>
                    <a:satMod val="112000"/>
                  </a:srgbClr>
                </a:gs>
                <a:gs pos="53000">
                  <a:srgbClr val="4F81BD">
                    <a:hueOff val="0"/>
                    <a:satOff val="0"/>
                    <a:lumOff val="0"/>
                    <a:alphaOff val="0"/>
                    <a:tint val="71000"/>
                    <a:satMod val="112000"/>
                  </a:srgbClr>
                </a:gs>
                <a:gs pos="68000">
                  <a:srgbClr val="4F81BD">
                    <a:hueOff val="0"/>
                    <a:satOff val="0"/>
                    <a:lumOff val="0"/>
                    <a:alphaOff val="0"/>
                    <a:tint val="86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60000"/>
                  </a:srgb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443040" tIns="443040" rIns="443039" bIns="443039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PCA</a:t>
              </a:r>
              <a:endParaRPr kumimoji="0" lang="en-GB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Volný tvar 13"/>
            <p:cNvSpPr/>
            <p:nvPr/>
          </p:nvSpPr>
          <p:spPr>
            <a:xfrm>
              <a:off x="663077" y="3384143"/>
              <a:ext cx="1701691" cy="1579525"/>
            </a:xfrm>
            <a:custGeom>
              <a:avLst/>
              <a:gdLst>
                <a:gd name="connsiteX0" fmla="*/ 993694 w 1328029"/>
                <a:gd name="connsiteY0" fmla="*/ 336356 h 1328029"/>
                <a:gd name="connsiteX1" fmla="*/ 1189623 w 1328029"/>
                <a:gd name="connsiteY1" fmla="*/ 277307 h 1328029"/>
                <a:gd name="connsiteX2" fmla="*/ 1261718 w 1328029"/>
                <a:gd name="connsiteY2" fmla="*/ 402178 h 1328029"/>
                <a:gd name="connsiteX3" fmla="*/ 1112615 w 1328029"/>
                <a:gd name="connsiteY3" fmla="*/ 542333 h 1328029"/>
                <a:gd name="connsiteX4" fmla="*/ 1112615 w 1328029"/>
                <a:gd name="connsiteY4" fmla="*/ 785696 h 1328029"/>
                <a:gd name="connsiteX5" fmla="*/ 1261718 w 1328029"/>
                <a:gd name="connsiteY5" fmla="*/ 925851 h 1328029"/>
                <a:gd name="connsiteX6" fmla="*/ 1189623 w 1328029"/>
                <a:gd name="connsiteY6" fmla="*/ 1050722 h 1328029"/>
                <a:gd name="connsiteX7" fmla="*/ 993694 w 1328029"/>
                <a:gd name="connsiteY7" fmla="*/ 991673 h 1328029"/>
                <a:gd name="connsiteX8" fmla="*/ 782936 w 1328029"/>
                <a:gd name="connsiteY8" fmla="*/ 1113354 h 1328029"/>
                <a:gd name="connsiteX9" fmla="*/ 736109 w 1328029"/>
                <a:gd name="connsiteY9" fmla="*/ 1312559 h 1328029"/>
                <a:gd name="connsiteX10" fmla="*/ 591920 w 1328029"/>
                <a:gd name="connsiteY10" fmla="*/ 1312559 h 1328029"/>
                <a:gd name="connsiteX11" fmla="*/ 545094 w 1328029"/>
                <a:gd name="connsiteY11" fmla="*/ 1113354 h 1328029"/>
                <a:gd name="connsiteX12" fmla="*/ 334336 w 1328029"/>
                <a:gd name="connsiteY12" fmla="*/ 991673 h 1328029"/>
                <a:gd name="connsiteX13" fmla="*/ 138406 w 1328029"/>
                <a:gd name="connsiteY13" fmla="*/ 1050722 h 1328029"/>
                <a:gd name="connsiteX14" fmla="*/ 66311 w 1328029"/>
                <a:gd name="connsiteY14" fmla="*/ 925851 h 1328029"/>
                <a:gd name="connsiteX15" fmla="*/ 215414 w 1328029"/>
                <a:gd name="connsiteY15" fmla="*/ 785696 h 1328029"/>
                <a:gd name="connsiteX16" fmla="*/ 215414 w 1328029"/>
                <a:gd name="connsiteY16" fmla="*/ 542333 h 1328029"/>
                <a:gd name="connsiteX17" fmla="*/ 66311 w 1328029"/>
                <a:gd name="connsiteY17" fmla="*/ 402178 h 1328029"/>
                <a:gd name="connsiteX18" fmla="*/ 138406 w 1328029"/>
                <a:gd name="connsiteY18" fmla="*/ 277307 h 1328029"/>
                <a:gd name="connsiteX19" fmla="*/ 334335 w 1328029"/>
                <a:gd name="connsiteY19" fmla="*/ 336356 h 1328029"/>
                <a:gd name="connsiteX20" fmla="*/ 545093 w 1328029"/>
                <a:gd name="connsiteY20" fmla="*/ 214675 h 1328029"/>
                <a:gd name="connsiteX21" fmla="*/ 591920 w 1328029"/>
                <a:gd name="connsiteY21" fmla="*/ 15470 h 1328029"/>
                <a:gd name="connsiteX22" fmla="*/ 736109 w 1328029"/>
                <a:gd name="connsiteY22" fmla="*/ 15470 h 1328029"/>
                <a:gd name="connsiteX23" fmla="*/ 782935 w 1328029"/>
                <a:gd name="connsiteY23" fmla="*/ 214675 h 1328029"/>
                <a:gd name="connsiteX24" fmla="*/ 993693 w 1328029"/>
                <a:gd name="connsiteY24" fmla="*/ 336356 h 1328029"/>
                <a:gd name="connsiteX25" fmla="*/ 993694 w 1328029"/>
                <a:gd name="connsiteY25" fmla="*/ 336356 h 132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8029" h="1328029">
                  <a:moveTo>
                    <a:pt x="993694" y="336356"/>
                  </a:moveTo>
                  <a:lnTo>
                    <a:pt x="1189623" y="277307"/>
                  </a:lnTo>
                  <a:lnTo>
                    <a:pt x="1261718" y="402178"/>
                  </a:lnTo>
                  <a:lnTo>
                    <a:pt x="1112615" y="542333"/>
                  </a:lnTo>
                  <a:cubicBezTo>
                    <a:pt x="1134228" y="622014"/>
                    <a:pt x="1134228" y="706014"/>
                    <a:pt x="1112615" y="785696"/>
                  </a:cubicBezTo>
                  <a:lnTo>
                    <a:pt x="1261718" y="925851"/>
                  </a:lnTo>
                  <a:lnTo>
                    <a:pt x="1189623" y="1050722"/>
                  </a:lnTo>
                  <a:lnTo>
                    <a:pt x="993694" y="991673"/>
                  </a:lnTo>
                  <a:cubicBezTo>
                    <a:pt x="935495" y="1050231"/>
                    <a:pt x="862748" y="1092231"/>
                    <a:pt x="782936" y="1113354"/>
                  </a:cubicBezTo>
                  <a:lnTo>
                    <a:pt x="736109" y="1312559"/>
                  </a:lnTo>
                  <a:lnTo>
                    <a:pt x="591920" y="1312559"/>
                  </a:lnTo>
                  <a:lnTo>
                    <a:pt x="545094" y="1113354"/>
                  </a:lnTo>
                  <a:cubicBezTo>
                    <a:pt x="465281" y="1092231"/>
                    <a:pt x="392535" y="1050231"/>
                    <a:pt x="334336" y="991673"/>
                  </a:cubicBezTo>
                  <a:lnTo>
                    <a:pt x="138406" y="1050722"/>
                  </a:lnTo>
                  <a:lnTo>
                    <a:pt x="66311" y="925851"/>
                  </a:lnTo>
                  <a:lnTo>
                    <a:pt x="215414" y="785696"/>
                  </a:lnTo>
                  <a:cubicBezTo>
                    <a:pt x="193801" y="706015"/>
                    <a:pt x="193801" y="622015"/>
                    <a:pt x="215414" y="542333"/>
                  </a:cubicBezTo>
                  <a:lnTo>
                    <a:pt x="66311" y="402178"/>
                  </a:lnTo>
                  <a:lnTo>
                    <a:pt x="138406" y="277307"/>
                  </a:lnTo>
                  <a:lnTo>
                    <a:pt x="334335" y="336356"/>
                  </a:lnTo>
                  <a:cubicBezTo>
                    <a:pt x="392534" y="277798"/>
                    <a:pt x="465281" y="235798"/>
                    <a:pt x="545093" y="214675"/>
                  </a:cubicBezTo>
                  <a:lnTo>
                    <a:pt x="591920" y="15470"/>
                  </a:lnTo>
                  <a:lnTo>
                    <a:pt x="736109" y="15470"/>
                  </a:lnTo>
                  <a:lnTo>
                    <a:pt x="782935" y="214675"/>
                  </a:lnTo>
                  <a:cubicBezTo>
                    <a:pt x="862748" y="235798"/>
                    <a:pt x="935494" y="277798"/>
                    <a:pt x="993693" y="336356"/>
                  </a:cubicBezTo>
                  <a:lnTo>
                    <a:pt x="993694" y="336356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60000"/>
                  </a:srgbClr>
                </a:gs>
                <a:gs pos="33000">
                  <a:srgbClr val="4F81BD">
                    <a:hueOff val="0"/>
                    <a:satOff val="0"/>
                    <a:lumOff val="0"/>
                    <a:alphaOff val="0"/>
                    <a:tint val="86500"/>
                  </a:srgbClr>
                </a:gs>
                <a:gs pos="46750">
                  <a:srgbClr val="4F81BD">
                    <a:hueOff val="0"/>
                    <a:satOff val="0"/>
                    <a:lumOff val="0"/>
                    <a:alphaOff val="0"/>
                    <a:tint val="71000"/>
                    <a:satMod val="112000"/>
                  </a:srgbClr>
                </a:gs>
                <a:gs pos="53000">
                  <a:srgbClr val="4F81BD">
                    <a:hueOff val="0"/>
                    <a:satOff val="0"/>
                    <a:lumOff val="0"/>
                    <a:alphaOff val="0"/>
                    <a:tint val="71000"/>
                    <a:satMod val="112000"/>
                  </a:srgbClr>
                </a:gs>
                <a:gs pos="68000">
                  <a:srgbClr val="4F81BD">
                    <a:hueOff val="0"/>
                    <a:satOff val="0"/>
                    <a:lumOff val="0"/>
                    <a:alphaOff val="0"/>
                    <a:tint val="86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60000"/>
                  </a:srgb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352115" tIns="354136" rIns="352115" bIns="354136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NCTB</a:t>
              </a:r>
              <a:endPara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Volný tvar 8"/>
            <p:cNvSpPr/>
            <p:nvPr/>
          </p:nvSpPr>
          <p:spPr>
            <a:xfrm>
              <a:off x="5909307" y="3414825"/>
              <a:ext cx="1757696" cy="1728675"/>
            </a:xfrm>
            <a:custGeom>
              <a:avLst/>
              <a:gdLst>
                <a:gd name="connsiteX0" fmla="*/ 973617 w 1301197"/>
                <a:gd name="connsiteY0" fmla="*/ 329560 h 1301197"/>
                <a:gd name="connsiteX1" fmla="*/ 1165587 w 1301197"/>
                <a:gd name="connsiteY1" fmla="*/ 271704 h 1301197"/>
                <a:gd name="connsiteX2" fmla="*/ 1236225 w 1301197"/>
                <a:gd name="connsiteY2" fmla="*/ 394052 h 1301197"/>
                <a:gd name="connsiteX3" fmla="*/ 1090135 w 1301197"/>
                <a:gd name="connsiteY3" fmla="*/ 531376 h 1301197"/>
                <a:gd name="connsiteX4" fmla="*/ 1090135 w 1301197"/>
                <a:gd name="connsiteY4" fmla="*/ 769822 h 1301197"/>
                <a:gd name="connsiteX5" fmla="*/ 1236225 w 1301197"/>
                <a:gd name="connsiteY5" fmla="*/ 907145 h 1301197"/>
                <a:gd name="connsiteX6" fmla="*/ 1165587 w 1301197"/>
                <a:gd name="connsiteY6" fmla="*/ 1029493 h 1301197"/>
                <a:gd name="connsiteX7" fmla="*/ 973617 w 1301197"/>
                <a:gd name="connsiteY7" fmla="*/ 971637 h 1301197"/>
                <a:gd name="connsiteX8" fmla="*/ 767117 w 1301197"/>
                <a:gd name="connsiteY8" fmla="*/ 1090860 h 1301197"/>
                <a:gd name="connsiteX9" fmla="*/ 721237 w 1301197"/>
                <a:gd name="connsiteY9" fmla="*/ 1286039 h 1301197"/>
                <a:gd name="connsiteX10" fmla="*/ 579960 w 1301197"/>
                <a:gd name="connsiteY10" fmla="*/ 1286039 h 1301197"/>
                <a:gd name="connsiteX11" fmla="*/ 534080 w 1301197"/>
                <a:gd name="connsiteY11" fmla="*/ 1090860 h 1301197"/>
                <a:gd name="connsiteX12" fmla="*/ 327580 w 1301197"/>
                <a:gd name="connsiteY12" fmla="*/ 971637 h 1301197"/>
                <a:gd name="connsiteX13" fmla="*/ 135610 w 1301197"/>
                <a:gd name="connsiteY13" fmla="*/ 1029493 h 1301197"/>
                <a:gd name="connsiteX14" fmla="*/ 64972 w 1301197"/>
                <a:gd name="connsiteY14" fmla="*/ 907145 h 1301197"/>
                <a:gd name="connsiteX15" fmla="*/ 211062 w 1301197"/>
                <a:gd name="connsiteY15" fmla="*/ 769821 h 1301197"/>
                <a:gd name="connsiteX16" fmla="*/ 211062 w 1301197"/>
                <a:gd name="connsiteY16" fmla="*/ 531375 h 1301197"/>
                <a:gd name="connsiteX17" fmla="*/ 64972 w 1301197"/>
                <a:gd name="connsiteY17" fmla="*/ 394052 h 1301197"/>
                <a:gd name="connsiteX18" fmla="*/ 135610 w 1301197"/>
                <a:gd name="connsiteY18" fmla="*/ 271704 h 1301197"/>
                <a:gd name="connsiteX19" fmla="*/ 327580 w 1301197"/>
                <a:gd name="connsiteY19" fmla="*/ 329560 h 1301197"/>
                <a:gd name="connsiteX20" fmla="*/ 534080 w 1301197"/>
                <a:gd name="connsiteY20" fmla="*/ 210337 h 1301197"/>
                <a:gd name="connsiteX21" fmla="*/ 579960 w 1301197"/>
                <a:gd name="connsiteY21" fmla="*/ 15158 h 1301197"/>
                <a:gd name="connsiteX22" fmla="*/ 721237 w 1301197"/>
                <a:gd name="connsiteY22" fmla="*/ 15158 h 1301197"/>
                <a:gd name="connsiteX23" fmla="*/ 767117 w 1301197"/>
                <a:gd name="connsiteY23" fmla="*/ 210337 h 1301197"/>
                <a:gd name="connsiteX24" fmla="*/ 973617 w 1301197"/>
                <a:gd name="connsiteY24" fmla="*/ 329560 h 130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01197" h="1301197">
                  <a:moveTo>
                    <a:pt x="837512" y="329142"/>
                  </a:moveTo>
                  <a:lnTo>
                    <a:pt x="976687" y="242944"/>
                  </a:lnTo>
                  <a:lnTo>
                    <a:pt x="1058253" y="324509"/>
                  </a:lnTo>
                  <a:lnTo>
                    <a:pt x="972055" y="463686"/>
                  </a:lnTo>
                  <a:cubicBezTo>
                    <a:pt x="1005255" y="520783"/>
                    <a:pt x="1022648" y="585693"/>
                    <a:pt x="1022445" y="651742"/>
                  </a:cubicBezTo>
                  <a:lnTo>
                    <a:pt x="1166682" y="729173"/>
                  </a:lnTo>
                  <a:lnTo>
                    <a:pt x="1136827" y="840593"/>
                  </a:lnTo>
                  <a:lnTo>
                    <a:pt x="973198" y="835532"/>
                  </a:lnTo>
                  <a:cubicBezTo>
                    <a:pt x="940351" y="892832"/>
                    <a:pt x="892833" y="940350"/>
                    <a:pt x="835532" y="973198"/>
                  </a:cubicBezTo>
                  <a:lnTo>
                    <a:pt x="840594" y="1136827"/>
                  </a:lnTo>
                  <a:lnTo>
                    <a:pt x="729172" y="1166682"/>
                  </a:lnTo>
                  <a:lnTo>
                    <a:pt x="651741" y="1022445"/>
                  </a:lnTo>
                  <a:cubicBezTo>
                    <a:pt x="585694" y="1022648"/>
                    <a:pt x="520783" y="1005255"/>
                    <a:pt x="463685" y="972055"/>
                  </a:cubicBezTo>
                  <a:lnTo>
                    <a:pt x="324510" y="1058253"/>
                  </a:lnTo>
                  <a:lnTo>
                    <a:pt x="242944" y="976688"/>
                  </a:lnTo>
                  <a:lnTo>
                    <a:pt x="329142" y="837511"/>
                  </a:lnTo>
                  <a:cubicBezTo>
                    <a:pt x="295942" y="780414"/>
                    <a:pt x="278549" y="715504"/>
                    <a:pt x="278752" y="649455"/>
                  </a:cubicBezTo>
                  <a:lnTo>
                    <a:pt x="134515" y="572024"/>
                  </a:lnTo>
                  <a:lnTo>
                    <a:pt x="164370" y="460604"/>
                  </a:lnTo>
                  <a:lnTo>
                    <a:pt x="327999" y="465665"/>
                  </a:lnTo>
                  <a:cubicBezTo>
                    <a:pt x="360846" y="408365"/>
                    <a:pt x="408364" y="360847"/>
                    <a:pt x="465665" y="327999"/>
                  </a:cubicBezTo>
                  <a:lnTo>
                    <a:pt x="460603" y="164370"/>
                  </a:lnTo>
                  <a:lnTo>
                    <a:pt x="572025" y="134515"/>
                  </a:lnTo>
                  <a:lnTo>
                    <a:pt x="649456" y="278752"/>
                  </a:lnTo>
                  <a:cubicBezTo>
                    <a:pt x="715503" y="278549"/>
                    <a:pt x="780414" y="295942"/>
                    <a:pt x="837512" y="329142"/>
                  </a:cubicBez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60000"/>
                  </a:srgbClr>
                </a:gs>
                <a:gs pos="33000">
                  <a:srgbClr val="4F81BD">
                    <a:hueOff val="0"/>
                    <a:satOff val="0"/>
                    <a:lumOff val="0"/>
                    <a:alphaOff val="0"/>
                    <a:tint val="86500"/>
                  </a:srgbClr>
                </a:gs>
                <a:gs pos="46750">
                  <a:srgbClr val="4F81BD">
                    <a:hueOff val="0"/>
                    <a:satOff val="0"/>
                    <a:lumOff val="0"/>
                    <a:alphaOff val="0"/>
                    <a:tint val="71000"/>
                    <a:satMod val="112000"/>
                  </a:srgbClr>
                </a:gs>
                <a:gs pos="53000">
                  <a:srgbClr val="4F81BD">
                    <a:hueOff val="0"/>
                    <a:satOff val="0"/>
                    <a:lumOff val="0"/>
                    <a:alphaOff val="0"/>
                    <a:tint val="71000"/>
                    <a:satMod val="112000"/>
                  </a:srgbClr>
                </a:gs>
                <a:gs pos="68000">
                  <a:srgbClr val="4F81BD">
                    <a:hueOff val="0"/>
                    <a:satOff val="0"/>
                    <a:lumOff val="0"/>
                    <a:alphaOff val="0"/>
                    <a:tint val="86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60000"/>
                  </a:srgb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443040" tIns="443040" rIns="443039" bIns="443039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Sales</a:t>
              </a:r>
              <a:endParaRPr kumimoji="0" lang="en-GB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24" y="1052736"/>
            <a:ext cx="2610651" cy="194421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7504" y="2996952"/>
            <a:ext cx="1428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Brno </a:t>
            </a:r>
            <a:r>
              <a:rPr lang="cs-CZ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labs</a:t>
            </a:r>
            <a:endParaRPr lang="cs-CZ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484784"/>
            <a:ext cx="604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cellular 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therapies (incl. stem cell biology)</a:t>
            </a:r>
          </a:p>
          <a:p>
            <a:pPr marL="285750" indent="-285750" algn="just">
              <a:buFontTx/>
              <a:buChar char="-"/>
            </a:pP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biomaterials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tissue engineering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 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devices (incl. biomechanics </a:t>
            </a: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prosthetics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&amp; artificial organs)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nanotechnology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 therapies (incl. CAR-T)</a:t>
            </a:r>
            <a:endParaRPr lang="cs-CZ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s-CZ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mmunotherapy</a:t>
            </a:r>
            <a:r>
              <a:rPr lang="cs-CZ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(NK </a:t>
            </a:r>
            <a:r>
              <a:rPr lang="cs-CZ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Cells</a:t>
            </a:r>
            <a:r>
              <a:rPr lang="cs-CZ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biobanking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27584" y="970107"/>
            <a:ext cx="7560680" cy="5555237"/>
            <a:chOff x="827584" y="637620"/>
            <a:chExt cx="7848712" cy="5815556"/>
          </a:xfrm>
        </p:grpSpPr>
        <p:pic>
          <p:nvPicPr>
            <p:cNvPr id="5" name="Picture 4" descr="stem.jpg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1711" y="637620"/>
              <a:ext cx="1404000" cy="1368000"/>
            </a:xfrm>
            <a:prstGeom prst="rect">
              <a:avLst/>
            </a:prstGeom>
          </p:spPr>
        </p:pic>
        <p:pic>
          <p:nvPicPr>
            <p:cNvPr id="6" name="Picture 5" descr="Structure_of_collagen_matrix.jp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099" y="2071554"/>
              <a:ext cx="1404000" cy="1404000"/>
            </a:xfrm>
            <a:prstGeom prst="rect">
              <a:avLst/>
            </a:prstGeom>
          </p:spPr>
        </p:pic>
        <p:pic>
          <p:nvPicPr>
            <p:cNvPr id="7" name="Picture 6" descr="pmro-bio-banking-facilities-pakistan-karachi.jp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5013176"/>
              <a:ext cx="1440000" cy="1440000"/>
            </a:xfrm>
            <a:prstGeom prst="rect">
              <a:avLst/>
            </a:prstGeom>
          </p:spPr>
        </p:pic>
        <p:pic>
          <p:nvPicPr>
            <p:cNvPr id="8" name="Picture 7" descr="figure-1.jpg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605" y="3573168"/>
              <a:ext cx="1439998" cy="1368000"/>
            </a:xfrm>
            <a:prstGeom prst="rect">
              <a:avLst/>
            </a:prstGeom>
          </p:spPr>
        </p:pic>
        <p:pic>
          <p:nvPicPr>
            <p:cNvPr id="9" name="Picture 2" descr="SouvisejÃ­cÃ­ obrÃ¡zek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27"/>
            <a:stretch/>
          </p:blipFill>
          <p:spPr bwMode="auto">
            <a:xfrm>
              <a:off x="7236296" y="5013176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VÃ½sledek obrÃ¡zku pro gene therapy trials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78" r="10947"/>
            <a:stretch/>
          </p:blipFill>
          <p:spPr bwMode="auto">
            <a:xfrm>
              <a:off x="2699792" y="5013176"/>
              <a:ext cx="2139392" cy="143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013176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2915817" y="116633"/>
            <a:ext cx="5760640" cy="64807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Translation</a:t>
            </a:r>
            <a:r>
              <a:rPr lang="en-US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endParaRPr lang="en-US" sz="18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3" descr="C:\Users\user\Documents\Projekty MZ\Management\směrnice\grafický manuál 2017 vzory\biohub\biohub_jpg_300dp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026" y="188640"/>
            <a:ext cx="18397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8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CA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7" y="188640"/>
            <a:ext cx="3044955" cy="737347"/>
          </a:xfrm>
          <a:prstGeom prst="rect">
            <a:avLst/>
          </a:prstGeom>
        </p:spPr>
      </p:pic>
      <p:sp>
        <p:nvSpPr>
          <p:cNvPr id="31" name="Nadpis 1"/>
          <p:cNvSpPr txBox="1">
            <a:spLocks/>
          </p:cNvSpPr>
          <p:nvPr/>
        </p:nvSpPr>
        <p:spPr>
          <a:xfrm>
            <a:off x="3522562" y="363913"/>
            <a:ext cx="5318529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4Medical </a:t>
            </a:r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Innovations</a:t>
            </a:r>
            <a:r>
              <a:rPr lang="en-US" sz="1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en-US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</a:t>
            </a:r>
            <a:endParaRPr lang="cs-CZ" sz="18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4018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95536" y="1196752"/>
            <a:ext cx="82708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CellCooLab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Ostrava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cs-CZ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labs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4MEDi</a:t>
            </a: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R&amp;D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cGMP-grade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cell-based therapy in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hematooncology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oncology</a:t>
            </a:r>
          </a:p>
          <a:p>
            <a:pPr algn="just"/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Inter-sectoral collaboration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LF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UO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4MED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+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Spadia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support: 60M CZK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 grant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5373216"/>
            <a:ext cx="8270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</a:t>
            </a:r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s-CZ" sz="24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ow</a:t>
            </a:r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s-CZ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 </a:t>
            </a:r>
            <a:r>
              <a:rPr lang="cs-CZ" sz="24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r>
              <a:rPr lang="cs-CZ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</a:t>
            </a:r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</a:t>
            </a:r>
            <a:r>
              <a:rPr lang="cs-CZ" sz="24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</a:t>
            </a:r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cs-CZ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NK</a:t>
            </a:r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-c</a:t>
            </a:r>
            <a:r>
              <a:rPr lang="cs-CZ" sz="24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ells</a:t>
            </a:r>
            <a:r>
              <a:rPr lang="cs-CZ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</a:t>
            </a:r>
            <a:r>
              <a:rPr lang="en-US" sz="24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cs-CZ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</a:t>
            </a:r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s-CZ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</a:t>
            </a:r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s-CZ" sz="24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ells</a:t>
            </a:r>
            <a:r>
              <a:rPr lang="cs-CZ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human application</a:t>
            </a:r>
          </a:p>
          <a:p>
            <a:pPr algn="ctr"/>
            <a:endParaRPr lang="cs-CZ" sz="2400" dirty="0"/>
          </a:p>
        </p:txBody>
      </p:sp>
      <p:sp>
        <p:nvSpPr>
          <p:cNvPr id="5" name="Šipka dolů 4"/>
          <p:cNvSpPr/>
          <p:nvPr/>
        </p:nvSpPr>
        <p:spPr>
          <a:xfrm>
            <a:off x="4096400" y="4149080"/>
            <a:ext cx="86912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7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CA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7" y="188640"/>
            <a:ext cx="3044955" cy="737347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522563" y="363913"/>
            <a:ext cx="5153894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4Medical </a:t>
            </a:r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Innovations</a:t>
            </a:r>
            <a:r>
              <a:rPr lang="en-US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r"/>
            <a:r>
              <a:rPr lang="en-US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 Impact</a:t>
            </a:r>
            <a:endParaRPr lang="cs-CZ" sz="18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571612"/>
              </p:ext>
            </p:extLst>
          </p:nvPr>
        </p:nvGraphicFramePr>
        <p:xfrm>
          <a:off x="179512" y="1268760"/>
          <a:ext cx="8712968" cy="5191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488"/>
                <a:gridCol w="5400480"/>
              </a:tblGrid>
              <a:tr h="268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Produkt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Popis</a:t>
                      </a:r>
                    </a:p>
                  </a:txBody>
                  <a:tcPr marL="68580" marR="68580" marT="0" marB="0"/>
                </a:tc>
              </a:tr>
              <a:tr h="53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AMNIODERM</a:t>
                      </a:r>
                      <a:r>
                        <a:rPr lang="cs-CZ" sz="1400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®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Obsahuje růstové faktory 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cytokiny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 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extracelular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matrix. Přípravky na léčbu chronických ran, popálenin a srůstů. </a:t>
                      </a:r>
                    </a:p>
                  </a:txBody>
                  <a:tcPr marL="68580" marR="68580" marT="0" marB="0"/>
                </a:tc>
              </a:tr>
              <a:tr h="53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NTC 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Chondrograft</a:t>
                      </a:r>
                      <a:r>
                        <a:rPr lang="cs-CZ" sz="1400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®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Autologní chondrocyty na nosiči. Léčba ohraničených a hlubokých defektů chrupavek. Doporučeno ČSOT ČLS JEP.</a:t>
                      </a:r>
                    </a:p>
                  </a:txBody>
                  <a:tcPr marL="68580" marR="68580" marT="0" marB="0"/>
                </a:tc>
              </a:tr>
              <a:tr h="268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Chondrograft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Inject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Autologní chondrocyty v 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injektovatelné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formě.</a:t>
                      </a:r>
                    </a:p>
                  </a:txBody>
                  <a:tcPr marL="68580" marR="68580" marT="0" marB="0"/>
                </a:tc>
              </a:tr>
              <a:tr h="53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AngioCell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™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Autologní aspirát buněk kostní dřeně. Přípravek pro léčbu kritické ischémie dolních končetin, tzv. Non 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option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preparát. </a:t>
                      </a:r>
                    </a:p>
                  </a:txBody>
                  <a:tcPr marL="68580" marR="68580" marT="0" marB="0"/>
                </a:tc>
              </a:tr>
              <a:tr h="268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Low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-grade mezenchymální buňky (MSC)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MSC v GMP kvalitě s povolením SUKL. Určeny pro další výzkum a vývoj.</a:t>
                      </a:r>
                    </a:p>
                  </a:txBody>
                  <a:tcPr marL="68580" marR="68580" marT="0" marB="0"/>
                </a:tc>
              </a:tr>
              <a:tr h="53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Low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-grade mezenchymální buňky (MSC) s luciferázou (svítící)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 spolupráci s Ostravskou univerzitou určeny pro výzkumné a vývojové organizace.</a:t>
                      </a:r>
                    </a:p>
                  </a:txBody>
                  <a:tcPr marL="68580" marR="68580" marT="0" marB="0"/>
                </a:tc>
              </a:tr>
              <a:tr h="80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Lipovital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™ 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Revilon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™ (ADSC)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Autologní 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lipoaspirát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obsahující MSC. Patentovaná metoda zpracování. Přípravky pro obličejovou, ústní a čelistní estetickou chirurgii (vyplň defektu měkkých tkaní).</a:t>
                      </a:r>
                    </a:p>
                  </a:txBody>
                  <a:tcPr marL="68580" marR="68580" marT="0" marB="0"/>
                </a:tc>
              </a:tr>
              <a:tr h="53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Tkáňové transplantáty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Musculoskeletární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tkáně (kosti, svaly, šlachy, hrudní kosti), kůže, 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amniová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membrána, rohovky).</a:t>
                      </a:r>
                    </a:p>
                  </a:txBody>
                  <a:tcPr marL="68580" marR="68580" marT="0" marB="0"/>
                </a:tc>
              </a:tr>
              <a:tr h="53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StemHair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Autologni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lipoaspirát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Přípravek pro léčbu alopecie. V poslední fázi testování u pacientů.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3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CA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7" y="188640"/>
            <a:ext cx="3044955" cy="737347"/>
          </a:xfrm>
          <a:prstGeom prst="rect">
            <a:avLst/>
          </a:prstGeom>
        </p:spPr>
      </p:pic>
      <p:sp>
        <p:nvSpPr>
          <p:cNvPr id="31" name="Nadpis 1"/>
          <p:cNvSpPr txBox="1">
            <a:spLocks/>
          </p:cNvSpPr>
          <p:nvPr/>
        </p:nvSpPr>
        <p:spPr>
          <a:xfrm>
            <a:off x="3522563" y="363913"/>
            <a:ext cx="5153894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1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edical</a:t>
            </a:r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nnovations</a:t>
            </a:r>
            <a:r>
              <a:rPr lang="en-US" sz="1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 </a:t>
            </a:r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</a:t>
            </a:r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endParaRPr lang="en-US" sz="18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4018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420156"/>
              </p:ext>
            </p:extLst>
          </p:nvPr>
        </p:nvGraphicFramePr>
        <p:xfrm>
          <a:off x="107504" y="1196752"/>
          <a:ext cx="8928992" cy="5473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0686"/>
                <a:gridCol w="4348306"/>
              </a:tblGrid>
              <a:tr h="684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Vývoj produktů na buněčném základu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321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NK </a:t>
                      </a: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Cells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 CAR-T </a:t>
                      </a: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Cells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Vývoj nových léčiv pro buněčnou terapii v hematologii a onkologii.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Spolupráce na vývoji </a:t>
                      </a: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PrimeCell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 Lékařskou fakultou Univerzity Ostrava, FN Ostrava. </a:t>
                      </a:r>
                    </a:p>
                  </a:txBody>
                  <a:tcPr marL="68580" marR="68580" marT="0" marB="0"/>
                </a:tc>
              </a:tr>
              <a:tr h="12492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TFX – vývoj inovativních léčivých přípravků na bázi </a:t>
                      </a: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kondiciovaného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média z kmenových buněk pro léčbu ischemických onemocnění.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Spolupráce na vývoji </a:t>
                      </a: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PrimeCell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 Univerzitou Palackého v Olomouci.</a:t>
                      </a:r>
                    </a:p>
                  </a:txBody>
                  <a:tcPr marL="68580" marR="68580" marT="0" marB="0"/>
                </a:tc>
              </a:tr>
              <a:tr h="1120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CellSELect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na srovnání a testování aplikačního potenciálu kmenových buněk získaných z různých typů lidských tkání.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Spolupráce na vývoji </a:t>
                      </a: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PrimeCell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 FN Ostrava s podporou Technologické agentury ČR.</a:t>
                      </a:r>
                    </a:p>
                  </a:txBody>
                  <a:tcPr marL="68580" marR="68580" marT="0" marB="0"/>
                </a:tc>
              </a:tr>
              <a:tr h="7395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CellKit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buněčná testovací sada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Spolupráce na vývoji </a:t>
                      </a: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PrimeCell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se Zdravotním ústavem Ostrava</a:t>
                      </a:r>
                    </a:p>
                  </a:txBody>
                  <a:tcPr marL="68580" marR="68580" marT="0" marB="0"/>
                </a:tc>
              </a:tr>
              <a:tr h="7465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Scale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-up výroba mezenchymálních kmenových buněk (MSC) v GMP kvalitě.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Spolupráce na vývoji PrimeCell s Masarykovou univerzitou Brno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7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CA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7" y="188640"/>
            <a:ext cx="3044955" cy="737347"/>
          </a:xfrm>
          <a:prstGeom prst="rect">
            <a:avLst/>
          </a:prstGeom>
        </p:spPr>
      </p:pic>
      <p:sp>
        <p:nvSpPr>
          <p:cNvPr id="31" name="Nadpis 1"/>
          <p:cNvSpPr txBox="1">
            <a:spLocks/>
          </p:cNvSpPr>
          <p:nvPr/>
        </p:nvSpPr>
        <p:spPr>
          <a:xfrm>
            <a:off x="3635896" y="276276"/>
            <a:ext cx="5153894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1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edical</a:t>
            </a:r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nnovations</a:t>
            </a:r>
            <a:r>
              <a:rPr lang="en-US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Biological</a:t>
            </a:r>
            <a:r>
              <a:rPr lang="en-US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</a:t>
            </a:r>
            <a:r>
              <a:rPr lang="en-US" sz="1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</a:t>
            </a:r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endParaRPr lang="en-US" sz="18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4018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63800"/>
              </p:ext>
            </p:extLst>
          </p:nvPr>
        </p:nvGraphicFramePr>
        <p:xfrm>
          <a:off x="107504" y="1040458"/>
          <a:ext cx="8928992" cy="5662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0686"/>
                <a:gridCol w="4348306"/>
              </a:tblGrid>
              <a:tr h="29329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Vývoj produktů na tkáňovém základu a v oblasti inovativní medicíny a 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biomateriálů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701" marR="50701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89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Sulgelix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na podporu aplikovaného a experimentálního vývoje v oblasti zlepšení užitných vlastností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biomateriálu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ze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submukózy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50701" marR="50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Spolupráce na vývoji PrimeCell s FN Ostrava.</a:t>
                      </a:r>
                    </a:p>
                  </a:txBody>
                  <a:tcPr marL="50701" marR="50701" marT="0" marB="0"/>
                </a:tc>
              </a:tr>
              <a:tr h="531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Potahování kosti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hydroxyapatitovými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(HA) mikro a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nanokuličkami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Testování i jiných struktur a HA variací např.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nanojehličky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 jejich agregáty. </a:t>
                      </a:r>
                    </a:p>
                  </a:txBody>
                  <a:tcPr marL="50701" marR="50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Spolupráce na vývoji PrimeCell s VŠB a s Ústavem experimentální medicíny AV ČR.</a:t>
                      </a:r>
                    </a:p>
                  </a:txBody>
                  <a:tcPr marL="50701" marR="50701" marT="0" marB="0"/>
                </a:tc>
              </a:tr>
              <a:tr h="489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CEVA - vývoj cévních náhrad na základě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decelularizované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cévy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xeno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původu s následujícím obsazením vlastními endotelovými buňkami pacienta.</a:t>
                      </a:r>
                    </a:p>
                  </a:txBody>
                  <a:tcPr marL="50701" marR="50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Spolupráce na vývoji PrimeCell s IKEM a ČVUT.</a:t>
                      </a:r>
                    </a:p>
                  </a:txBody>
                  <a:tcPr marL="50701" marR="50701" marT="0" marB="0"/>
                </a:tc>
              </a:tr>
              <a:tr h="326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NERV – vývoj alogenních nervových náhrad –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decelularizované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nervy.</a:t>
                      </a:r>
                    </a:p>
                  </a:txBody>
                  <a:tcPr marL="50701" marR="50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4Medical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Innovations</a:t>
                      </a:r>
                      <a:endParaRPr lang="cs-CZ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701" marR="50701" marT="0" marB="0"/>
                </a:tc>
              </a:tr>
              <a:tr h="326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Projekt pro vývoj diagnostických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markerů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 </a:t>
                      </a:r>
                      <a:r>
                        <a:rPr lang="cs-CZ" sz="10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mikrofluidice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50701" marR="50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Společný projekt s FEI VŠB, prof. Václav Snášel a doc. Jan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Platoš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50701" marR="50701" marT="0" marB="0"/>
                </a:tc>
              </a:tr>
              <a:tr h="65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FANTOM - vývoj cirkulačního modelu, napodobujícího lidské cévní řečiště, s možností vložení aterosklerotického plátu pro testování terapeutických preparátů a k výuce lékařů.</a:t>
                      </a:r>
                    </a:p>
                  </a:txBody>
                  <a:tcPr marL="50701" marR="50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 spolupráci s doc. Janem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Platošem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z FEI VŠB a prof. Davidem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Školoudíkem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z OU.</a:t>
                      </a:r>
                    </a:p>
                  </a:txBody>
                  <a:tcPr marL="50701" marR="50701" marT="0" marB="0"/>
                </a:tc>
              </a:tr>
              <a:tr h="766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NAMAsTE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Horizont 2020, vývoj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multihlavicové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3D tiskárny nové generace a moderních bio inkoustů za účelem léčeni rotátorové manžety. Spolupráce 12 evropských partnerů (univerzity, laboratoře, výrobci). </a:t>
                      </a:r>
                    </a:p>
                  </a:txBody>
                  <a:tcPr marL="50701" marR="50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Universita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Campus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Bio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Medico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di Roma (IT),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Universiteit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Maastricht (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NLNanoScale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Biomagnetics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SL (ES),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Microfluidic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Chipshop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GMBH (DE),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Ospedaliero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Cantonale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(CH),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Istituto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Ortopedico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Galeazzi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(IT),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University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Manchester (UK</a:t>
                      </a:r>
                      <a:r>
                        <a:rPr lang="cs-CZ" sz="1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cs-CZ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701" marR="50701" marT="0" marB="0"/>
                </a:tc>
              </a:tr>
              <a:tr h="228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Tisk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nanovláken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koutovaných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stříbrem.</a:t>
                      </a:r>
                    </a:p>
                  </a:txBody>
                  <a:tcPr marL="50701" marR="50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Spolupráce s TU VŠB Ostrava.</a:t>
                      </a:r>
                    </a:p>
                  </a:txBody>
                  <a:tcPr marL="50701" marR="50701" marT="0" marB="0"/>
                </a:tc>
              </a:tr>
              <a:tr h="326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Vývoj syntetických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biomateriálů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 tkáňové inženýrství.</a:t>
                      </a:r>
                    </a:p>
                  </a:txBody>
                  <a:tcPr marL="50701" marR="50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Spolupráce s prof. Josefem Jančarem, VUT v Brně.</a:t>
                      </a:r>
                    </a:p>
                  </a:txBody>
                  <a:tcPr marL="50701" marR="50701" marT="0" marB="0"/>
                </a:tc>
              </a:tr>
              <a:tr h="489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Vývoj kombinovaného produktu na základě lidského extracelulárního matrixu a rekombinantního růstového faktoru fibroblastu (FGF) pro hojení ran.</a:t>
                      </a:r>
                    </a:p>
                  </a:txBody>
                  <a:tcPr marL="50701" marR="50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Spolupráce s prof. Jiřím Damborským, společnost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Enantis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biotechnologický spin-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Masarykové univerzity.</a:t>
                      </a:r>
                    </a:p>
                  </a:txBody>
                  <a:tcPr marL="50701" marR="50701" marT="0" marB="0"/>
                </a:tc>
              </a:tr>
              <a:tr h="283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Vývoj 3D scanneru + 3D </a:t>
                      </a:r>
                      <a:r>
                        <a:rPr lang="cs-CZ" sz="1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bioprinteru</a:t>
                      </a: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 personifikovanou léčbu ran.</a:t>
                      </a:r>
                    </a:p>
                  </a:txBody>
                  <a:tcPr marL="50701" marR="507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Spolupráce TU VŠB.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701" marR="50701" marT="0" marB="0"/>
                </a:tc>
              </a:tr>
              <a:tr h="283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Bioreaktor - vývoj vlastního kultivačního systému pro průmyslovou výrobu MSC.</a:t>
                      </a:r>
                    </a:p>
                  </a:txBody>
                  <a:tcPr marL="50701" marR="507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Spolupráce s Libereckou technickou univerzitou.</a:t>
                      </a:r>
                    </a:p>
                  </a:txBody>
                  <a:tcPr marL="50701" marR="507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3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CA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044955" cy="737347"/>
          </a:xfrm>
          <a:prstGeom prst="rect">
            <a:avLst/>
          </a:prstGeom>
        </p:spPr>
      </p:pic>
      <p:sp>
        <p:nvSpPr>
          <p:cNvPr id="31" name="Nadpis 1"/>
          <p:cNvSpPr txBox="1">
            <a:spLocks/>
          </p:cNvSpPr>
          <p:nvPr/>
        </p:nvSpPr>
        <p:spPr>
          <a:xfrm>
            <a:off x="3059832" y="276276"/>
            <a:ext cx="5760641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1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edical</a:t>
            </a:r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s-CZ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nnovations</a:t>
            </a:r>
            <a:r>
              <a:rPr lang="en-US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en-US" sz="18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US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Infrastructure, incubator &amp;</a:t>
            </a:r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</a:t>
            </a:r>
            <a:r>
              <a:rPr lang="en-US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celer</a:t>
            </a:r>
            <a:r>
              <a:rPr lang="en-US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s-CZ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</a:t>
            </a:r>
            <a:endParaRPr lang="cs-CZ" sz="18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692877"/>
              </p:ext>
            </p:extLst>
          </p:nvPr>
        </p:nvGraphicFramePr>
        <p:xfrm>
          <a:off x="477607" y="1268760"/>
          <a:ext cx="8270857" cy="4962680"/>
        </p:xfrm>
        <a:graphic>
          <a:graphicData uri="http://schemas.openxmlformats.org/drawingml/2006/table">
            <a:tbl>
              <a:tblPr/>
              <a:tblGrid>
                <a:gridCol w="2222185"/>
                <a:gridCol w="6048672"/>
              </a:tblGrid>
              <a:tr h="405413">
                <a:tc>
                  <a:txBody>
                    <a:bodyPr/>
                    <a:lstStyle/>
                    <a:p>
                      <a:pPr algn="just"/>
                      <a:r>
                        <a:rPr lang="en-US" sz="1100" b="1" i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MB Pharma 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R&amp;D</a:t>
                      </a:r>
                      <a:r>
                        <a:rPr lang="en-US" sz="1200" b="0" i="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and manufacturing of pharmaceuticals (bacterial </a:t>
                      </a:r>
                      <a:r>
                        <a:rPr lang="en-US" sz="12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immunobiological</a:t>
                      </a:r>
                      <a:r>
                        <a:rPr lang="en-US" sz="1200" b="0" i="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drugs).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74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Diagnostické</a:t>
                      </a:r>
                      <a:r>
                        <a:rPr lang="en-US" sz="1100" b="1" i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centrum JG </a:t>
                      </a:r>
                      <a:r>
                        <a:rPr lang="en-US" sz="1100" b="1" i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Mendela</a:t>
                      </a:r>
                      <a:r>
                        <a:rPr lang="en-US" sz="1100" b="1" i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R&amp;D of modern diagnostic methods and tools,</a:t>
                      </a:r>
                      <a:r>
                        <a:rPr lang="en-US" sz="1200" b="0" i="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modern diagnostic laboratory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7">
                <a:tc>
                  <a:txBody>
                    <a:bodyPr/>
                    <a:lstStyle/>
                    <a:p>
                      <a:pPr algn="just"/>
                      <a:r>
                        <a:rPr lang="en-US" sz="1100" b="1" i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HPST </a:t>
                      </a:r>
                      <a:r>
                        <a:rPr lang="cs-CZ" sz="1100" b="1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AGILENT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Chromatography and</a:t>
                      </a:r>
                      <a:r>
                        <a:rPr lang="en-US" sz="1200" b="0" i="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Spectrochromatography</a:t>
                      </a:r>
                      <a:r>
                        <a:rPr lang="en-US" sz="1200" b="0" i="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 mass-spectrometry, dissolution apparatus, molecular and atomic spectroscopy, molecular biology and genomics.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273">
                <a:tc>
                  <a:txBody>
                    <a:bodyPr/>
                    <a:lstStyle/>
                    <a:p>
                      <a:pPr algn="just"/>
                      <a:r>
                        <a:rPr lang="en-US" sz="1100" b="1" i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SCL Biological Czech 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European Branch SCL NOW (Hong Kong). Biotechnology company in the field of regenerative medicine, stem cell research and storage.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75">
                <a:tc>
                  <a:txBody>
                    <a:bodyPr/>
                    <a:lstStyle/>
                    <a:p>
                      <a:pPr algn="just"/>
                      <a:r>
                        <a:rPr lang="en-US" sz="1100" b="1" i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RePet</a:t>
                      </a:r>
                      <a:r>
                        <a:rPr lang="en-US" sz="1100" b="1" i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100" b="1" i="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Genetics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Nuclear transfer in mammalian cells and translation</a:t>
                      </a:r>
                      <a:r>
                        <a:rPr lang="en-US" sz="1200" b="0" i="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into 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human medicine.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27">
                <a:tc>
                  <a:txBody>
                    <a:bodyPr/>
                    <a:lstStyle/>
                    <a:p>
                      <a:pPr algn="just"/>
                      <a:r>
                        <a:rPr lang="en-US" sz="1100" b="1" i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BioHealing</a:t>
                      </a:r>
                      <a:r>
                        <a:rPr lang="en-US" sz="1100" b="1" i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100" b="1" i="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Europe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Production and distribution of </a:t>
                      </a:r>
                      <a:r>
                        <a:rPr lang="en-US" sz="1200" b="0" i="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AmnioDerm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™ (therapy of chronic wounds).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413">
                <a:tc>
                  <a:txBody>
                    <a:bodyPr/>
                    <a:lstStyle/>
                    <a:p>
                      <a:pPr algn="just"/>
                      <a:r>
                        <a:rPr lang="en-US" sz="1100" b="1" i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eLab 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Research projects on the influence of polluted air on the health of the population not only in the MS Region.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74">
                <a:tc>
                  <a:txBody>
                    <a:bodyPr/>
                    <a:lstStyle/>
                    <a:p>
                      <a:pPr algn="just"/>
                      <a:r>
                        <a:rPr lang="en-US" sz="1100" b="1" i="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Webcom</a:t>
                      </a:r>
                      <a:r>
                        <a:rPr lang="cs-CZ" sz="1100" b="1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cs-CZ" sz="1100" b="1" i="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Konika</a:t>
                      </a:r>
                      <a:r>
                        <a:rPr lang="en-US" sz="1100" b="1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cs-CZ" sz="1100" b="1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Minolta</a:t>
                      </a:r>
                      <a:r>
                        <a:rPr lang="en-US" sz="1100" b="1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 developer company - Microsoft Information System Information System for Medicine. Provider of custom software.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98">
                <a:tc>
                  <a:txBody>
                    <a:bodyPr/>
                    <a:lstStyle/>
                    <a:p>
                      <a:pPr algn="just"/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Spadia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Lab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Certified laboratory for human medicine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just"/>
                      <a:r>
                        <a:rPr lang="en-US" sz="1100" b="1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GMP</a:t>
                      </a:r>
                      <a:r>
                        <a:rPr lang="en-US" sz="1100" b="1" i="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facility and </a:t>
                      </a:r>
                      <a:r>
                        <a:rPr lang="en-US" sz="1100" b="1" i="0" baseline="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cryobank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8000sq.m</a:t>
                      </a:r>
                      <a:r>
                        <a:rPr lang="en-US" sz="1200" b="0" i="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clean laboratories and supportive infrastructure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just"/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CellCooLab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Ostrava 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R&amp;D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centre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for cell-based therapy in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hematooncology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and oncology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248" marR="38248" marT="19124" marB="1912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4018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1071</Words>
  <Application>Microsoft Office PowerPoint</Application>
  <PresentationFormat>On-screen Show (4:3)</PresentationFormat>
  <Paragraphs>172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Motiv sady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</dc:creator>
  <cp:lastModifiedBy>Forostyak Serhiy</cp:lastModifiedBy>
  <cp:revision>130</cp:revision>
  <dcterms:created xsi:type="dcterms:W3CDTF">2017-01-13T12:02:48Z</dcterms:created>
  <dcterms:modified xsi:type="dcterms:W3CDTF">2018-10-15T11:08:57Z</dcterms:modified>
</cp:coreProperties>
</file>