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38" r:id="rId4"/>
    <p:sldId id="337" r:id="rId5"/>
    <p:sldId id="336" r:id="rId6"/>
    <p:sldId id="339" r:id="rId7"/>
    <p:sldId id="347" r:id="rId8"/>
    <p:sldId id="340" r:id="rId9"/>
    <p:sldId id="342" r:id="rId10"/>
    <p:sldId id="341" r:id="rId11"/>
    <p:sldId id="335" r:id="rId12"/>
    <p:sldId id="343" r:id="rId13"/>
    <p:sldId id="345" r:id="rId14"/>
    <p:sldId id="346" r:id="rId15"/>
    <p:sldId id="33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2468-9406-4044-8CAB-C20E0519D6EB}" type="datetimeFigureOut">
              <a:rPr lang="cs-CZ" smtClean="0"/>
              <a:pPr/>
              <a:t>11.10.2018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BAADE-EE06-4816-AF6A-FA38B932C8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D56C-25DB-4BCA-B83C-4C64F80AA681}" type="datetimeFigureOut">
              <a:rPr lang="cs-CZ" smtClean="0"/>
              <a:pPr/>
              <a:t>11.10.2018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C8B6-55DD-4805-83D5-8214083A13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D56C-25DB-4BCA-B83C-4C64F80AA681}" type="datetimeFigureOut">
              <a:rPr lang="cs-CZ" smtClean="0"/>
              <a:pPr/>
              <a:t>11.10.2018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C8B6-55DD-4805-83D5-8214083A13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D56C-25DB-4BCA-B83C-4C64F80AA681}" type="datetimeFigureOut">
              <a:rPr lang="cs-CZ" smtClean="0"/>
              <a:pPr/>
              <a:t>11.10.2018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C8B6-55DD-4805-83D5-8214083A13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86E4-77DD-44A9-AD41-2AA1978E025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BACE-88D6-4C79-80EA-EA1EF107E4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86E4-77DD-44A9-AD41-2AA1978E025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BACE-88D6-4C79-80EA-EA1EF107E4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86E4-77DD-44A9-AD41-2AA1978E025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BACE-88D6-4C79-80EA-EA1EF107E4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86E4-77DD-44A9-AD41-2AA1978E025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BACE-88D6-4C79-80EA-EA1EF107E4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86E4-77DD-44A9-AD41-2AA1978E025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BACE-88D6-4C79-80EA-EA1EF107E4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86E4-77DD-44A9-AD41-2AA1978E025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BACE-88D6-4C79-80EA-EA1EF107E4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86E4-77DD-44A9-AD41-2AA1978E025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BACE-88D6-4C79-80EA-EA1EF107E4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86E4-77DD-44A9-AD41-2AA1978E025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BACE-88D6-4C79-80EA-EA1EF107E4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D56C-25DB-4BCA-B83C-4C64F80AA681}" type="datetimeFigureOut">
              <a:rPr lang="cs-CZ" smtClean="0"/>
              <a:pPr/>
              <a:t>11.10.2018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C8B6-55DD-4805-83D5-8214083A13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86E4-77DD-44A9-AD41-2AA1978E025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BACE-88D6-4C79-80EA-EA1EF107E4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86E4-77DD-44A9-AD41-2AA1978E025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BACE-88D6-4C79-80EA-EA1EF107E4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86E4-77DD-44A9-AD41-2AA1978E025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BACE-88D6-4C79-80EA-EA1EF107E4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D56C-25DB-4BCA-B83C-4C64F80AA681}" type="datetimeFigureOut">
              <a:rPr lang="cs-CZ" smtClean="0"/>
              <a:pPr/>
              <a:t>11.10.2018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C8B6-55DD-4805-83D5-8214083A13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D56C-25DB-4BCA-B83C-4C64F80AA681}" type="datetimeFigureOut">
              <a:rPr lang="cs-CZ" smtClean="0"/>
              <a:pPr/>
              <a:t>11.10.2018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C8B6-55DD-4805-83D5-8214083A13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D56C-25DB-4BCA-B83C-4C64F80AA681}" type="datetimeFigureOut">
              <a:rPr lang="cs-CZ" smtClean="0"/>
              <a:pPr/>
              <a:t>11.10.2018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C8B6-55DD-4805-83D5-8214083A13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D56C-25DB-4BCA-B83C-4C64F80AA681}" type="datetimeFigureOut">
              <a:rPr lang="cs-CZ" smtClean="0"/>
              <a:pPr/>
              <a:t>11.10.2018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C8B6-55DD-4805-83D5-8214083A13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D56C-25DB-4BCA-B83C-4C64F80AA681}" type="datetimeFigureOut">
              <a:rPr lang="cs-CZ" smtClean="0"/>
              <a:pPr/>
              <a:t>11.10.2018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C8B6-55DD-4805-83D5-8214083A13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D56C-25DB-4BCA-B83C-4C64F80AA681}" type="datetimeFigureOut">
              <a:rPr lang="cs-CZ" smtClean="0"/>
              <a:pPr/>
              <a:t>11.10.2018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C8B6-55DD-4805-83D5-8214083A13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D56C-25DB-4BCA-B83C-4C64F80AA681}" type="datetimeFigureOut">
              <a:rPr lang="cs-CZ" smtClean="0"/>
              <a:pPr/>
              <a:t>11.10.2018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C8B6-55DD-4805-83D5-8214083A13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D56C-25DB-4BCA-B83C-4C64F80AA681}" type="datetimeFigureOut">
              <a:rPr lang="cs-CZ" smtClean="0"/>
              <a:pPr/>
              <a:t>11.10.2018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CC8B6-55DD-4805-83D5-8214083A133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886E4-77DD-44A9-AD41-2AA1978E025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BACE-88D6-4C79-80EA-EA1EF107E4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0436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Start-</a:t>
            </a:r>
            <a:r>
              <a:rPr lang="cs-CZ" dirty="0" err="1" smtClean="0"/>
              <a:t>up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KARIM FN Ostrava</a:t>
            </a:r>
            <a:endParaRPr lang="cs-CZ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8184" y="4941168"/>
            <a:ext cx="1296144" cy="432048"/>
          </a:xfrm>
        </p:spPr>
        <p:txBody>
          <a:bodyPr>
            <a:noAutofit/>
          </a:bodyPr>
          <a:lstStyle/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Jan Máca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3568" y="3717032"/>
            <a:ext cx="777686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modifikace rovnice alveolárního plynu pro pacienty na umělé plicní ventilaci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51720" y="2204864"/>
            <a:ext cx="4824536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modifikace pro pacienty na UPV</a:t>
            </a:r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alveolar gas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3576621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563888" y="476672"/>
            <a:ext cx="173188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6000" dirty="0" smtClean="0"/>
              <a:t>PAO</a:t>
            </a:r>
            <a:r>
              <a:rPr lang="cs-CZ" sz="6000" baseline="-25000" dirty="0" smtClean="0"/>
              <a:t>2</a:t>
            </a:r>
            <a:endParaRPr lang="cs-CZ" sz="6000" dirty="0"/>
          </a:p>
        </p:txBody>
      </p:sp>
      <p:sp>
        <p:nvSpPr>
          <p:cNvPr id="9" name="Zaoblený obdélník 8"/>
          <p:cNvSpPr/>
          <p:nvPr/>
        </p:nvSpPr>
        <p:spPr>
          <a:xfrm>
            <a:off x="1187624" y="2348880"/>
            <a:ext cx="3456384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827584" y="4581128"/>
            <a:ext cx="345638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6120000" y="2376000"/>
            <a:ext cx="1656184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6084168" y="4221088"/>
            <a:ext cx="2952328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2123728" y="5085184"/>
            <a:ext cx="648072" cy="64807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043608" y="5877272"/>
            <a:ext cx="2880320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Paw</a:t>
            </a:r>
            <a:r>
              <a:rPr lang="cs-CZ" dirty="0" smtClean="0"/>
              <a:t> = </a:t>
            </a:r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airway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+ </a:t>
            </a:r>
            <a:r>
              <a:rPr lang="cs-CZ" dirty="0" err="1" smtClean="0"/>
              <a:t>atmospheric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endParaRPr lang="cs-CZ" dirty="0"/>
          </a:p>
        </p:txBody>
      </p:sp>
      <p:sp>
        <p:nvSpPr>
          <p:cNvPr id="15" name="Zaoblený obdélník 14"/>
          <p:cNvSpPr/>
          <p:nvPr/>
        </p:nvSpPr>
        <p:spPr>
          <a:xfrm>
            <a:off x="5076056" y="4869160"/>
            <a:ext cx="2664296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6012160" y="5517232"/>
            <a:ext cx="648072" cy="50405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932040" y="6093296"/>
            <a:ext cx="3240360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100% humidity, PaH</a:t>
            </a:r>
            <a:r>
              <a:rPr lang="cs-CZ" baseline="-25000" dirty="0" smtClean="0"/>
              <a:t>2</a:t>
            </a:r>
            <a:r>
              <a:rPr lang="cs-CZ" dirty="0" smtClean="0"/>
              <a:t>O ???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6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VÃ½sledek obrÃ¡zku pro APACHE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36912"/>
            <a:ext cx="8812495" cy="396044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23715" y="3717032"/>
            <a:ext cx="108012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51520" y="188640"/>
            <a:ext cx="8640960" cy="19442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err="1" smtClean="0"/>
              <a:t>Acute</a:t>
            </a:r>
            <a:r>
              <a:rPr lang="cs-CZ" sz="3600" dirty="0" smtClean="0"/>
              <a:t> </a:t>
            </a:r>
            <a:r>
              <a:rPr lang="cs-CZ" sz="3600" dirty="0" err="1" smtClean="0"/>
              <a:t>Physiology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Chronic</a:t>
            </a:r>
            <a:r>
              <a:rPr lang="cs-CZ" sz="3600" dirty="0" smtClean="0"/>
              <a:t> </a:t>
            </a:r>
            <a:r>
              <a:rPr lang="cs-CZ" sz="3600" dirty="0" err="1" smtClean="0"/>
              <a:t>Health</a:t>
            </a:r>
            <a:r>
              <a:rPr lang="cs-CZ" sz="3600" dirty="0" smtClean="0"/>
              <a:t> </a:t>
            </a:r>
            <a:r>
              <a:rPr lang="cs-CZ" sz="3600" dirty="0" err="1" smtClean="0"/>
              <a:t>Evaluation</a:t>
            </a:r>
            <a:r>
              <a:rPr lang="cs-CZ" sz="3600" dirty="0" smtClean="0"/>
              <a:t> + </a:t>
            </a:r>
            <a:r>
              <a:rPr lang="cs-CZ" sz="3600" dirty="0" err="1" smtClean="0"/>
              <a:t>predicted</a:t>
            </a:r>
            <a:r>
              <a:rPr lang="cs-CZ" sz="3600" dirty="0" smtClean="0"/>
              <a:t> </a:t>
            </a:r>
            <a:r>
              <a:rPr lang="cs-CZ" sz="3600" dirty="0" err="1" smtClean="0"/>
              <a:t>death</a:t>
            </a:r>
            <a:r>
              <a:rPr lang="cs-CZ" sz="3600" dirty="0" smtClean="0"/>
              <a:t> </a:t>
            </a:r>
            <a:r>
              <a:rPr lang="cs-CZ" sz="3600" dirty="0" err="1" smtClean="0"/>
              <a:t>rate</a:t>
            </a:r>
            <a:endParaRPr lang="cs-CZ" sz="3600" dirty="0" smtClean="0"/>
          </a:p>
          <a:p>
            <a:pPr algn="ctr"/>
            <a:r>
              <a:rPr lang="cs-CZ" sz="3600" b="1" dirty="0" smtClean="0">
                <a:solidFill>
                  <a:srgbClr val="FFFF00"/>
                </a:solidFill>
              </a:rPr>
              <a:t>APACHE II</a:t>
            </a:r>
            <a:endParaRPr lang="cs-CZ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nimal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19672" y="1628800"/>
            <a:ext cx="331236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3200" dirty="0" smtClean="0">
                <a:solidFill>
                  <a:prstClr val="black"/>
                </a:solidFill>
              </a:rPr>
              <a:t>děkuji za </a:t>
            </a:r>
            <a:r>
              <a:rPr lang="cs-CZ" sz="3200" dirty="0" err="1" smtClean="0">
                <a:solidFill>
                  <a:prstClr val="black"/>
                </a:solidFill>
              </a:rPr>
              <a:t>pozonost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9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0014976-Normal_Lungs-SP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497960" cy="597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15616" y="188640"/>
            <a:ext cx="648072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respirační funkce plic</a:t>
            </a:r>
            <a:endParaRPr lang="cs-CZ" sz="4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2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8240316" cy="438224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sz="2400" dirty="0" smtClean="0"/>
              <a:t>vyrovnání </a:t>
            </a:r>
            <a:r>
              <a:rPr lang="cs-CZ" b="1" dirty="0"/>
              <a:t>parciálních tlaků krevních plynů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cs-CZ" b="1" dirty="0"/>
              <a:t>            	  </a:t>
            </a:r>
            <a:endParaRPr lang="cs-CZ" sz="4000" b="1" dirty="0" smtClean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cs-CZ" sz="4000" b="1" dirty="0" smtClean="0">
                <a:solidFill>
                  <a:srgbClr val="000099"/>
                </a:solidFill>
              </a:rPr>
              <a:t>p</a:t>
            </a:r>
            <a:r>
              <a:rPr lang="cs-CZ" sz="4000" b="1" baseline="-25000" dirty="0" smtClean="0">
                <a:solidFill>
                  <a:srgbClr val="000099"/>
                </a:solidFill>
              </a:rPr>
              <a:t>v</a:t>
            </a:r>
            <a:r>
              <a:rPr lang="cs-CZ" sz="4000" b="1" dirty="0" smtClean="0">
                <a:solidFill>
                  <a:srgbClr val="000099"/>
                </a:solidFill>
              </a:rPr>
              <a:t>O</a:t>
            </a:r>
            <a:r>
              <a:rPr lang="cs-CZ" sz="4000" b="1" baseline="-25000" dirty="0" smtClean="0">
                <a:solidFill>
                  <a:srgbClr val="000099"/>
                </a:solidFill>
              </a:rPr>
              <a:t>2</a:t>
            </a:r>
            <a:r>
              <a:rPr lang="cs-CZ" sz="4000" b="1" dirty="0" smtClean="0">
                <a:solidFill>
                  <a:srgbClr val="000099"/>
                </a:solidFill>
              </a:rPr>
              <a:t> </a:t>
            </a:r>
            <a:r>
              <a:rPr lang="cs-CZ" sz="4000" b="1" dirty="0">
                <a:solidFill>
                  <a:srgbClr val="000099"/>
                </a:solidFill>
              </a:rPr>
              <a:t>5.3 kPa                p</a:t>
            </a:r>
            <a:r>
              <a:rPr lang="cs-CZ" sz="4000" b="1" baseline="-25000" dirty="0">
                <a:solidFill>
                  <a:srgbClr val="000099"/>
                </a:solidFill>
              </a:rPr>
              <a:t>v</a:t>
            </a:r>
            <a:r>
              <a:rPr lang="cs-CZ" sz="4000" b="1" dirty="0">
                <a:solidFill>
                  <a:srgbClr val="000099"/>
                </a:solidFill>
              </a:rPr>
              <a:t>CO</a:t>
            </a:r>
            <a:r>
              <a:rPr lang="cs-CZ" sz="4000" b="1" baseline="-25000" dirty="0">
                <a:solidFill>
                  <a:srgbClr val="000099"/>
                </a:solidFill>
              </a:rPr>
              <a:t>2</a:t>
            </a:r>
            <a:r>
              <a:rPr lang="cs-CZ" sz="4000" b="1" dirty="0">
                <a:solidFill>
                  <a:srgbClr val="000099"/>
                </a:solidFill>
              </a:rPr>
              <a:t> 6.0 kPa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4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</p:txBody>
      </p:sp>
      <p:sp>
        <p:nvSpPr>
          <p:cNvPr id="4" name="Down Arrow 3"/>
          <p:cNvSpPr/>
          <p:nvPr/>
        </p:nvSpPr>
        <p:spPr>
          <a:xfrm>
            <a:off x="1475656" y="3645024"/>
            <a:ext cx="1213232" cy="47352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4293096"/>
            <a:ext cx="287668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+mj-lt"/>
              </a:rPr>
              <a:t>p</a:t>
            </a:r>
            <a:r>
              <a:rPr lang="cs-CZ" sz="3600" b="1" baseline="-25000" dirty="0">
                <a:solidFill>
                  <a:srgbClr val="FF0000"/>
                </a:solidFill>
                <a:latin typeface="+mj-lt"/>
              </a:rPr>
              <a:t>a</a:t>
            </a:r>
            <a:r>
              <a:rPr lang="cs-CZ" sz="3600" b="1" dirty="0">
                <a:solidFill>
                  <a:srgbClr val="FF0000"/>
                </a:solidFill>
                <a:latin typeface="+mj-lt"/>
              </a:rPr>
              <a:t>O</a:t>
            </a:r>
            <a:r>
              <a:rPr lang="cs-CZ" sz="3600" b="1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cs-CZ" sz="3600" b="1" dirty="0">
                <a:solidFill>
                  <a:srgbClr val="FF0000"/>
                </a:solidFill>
                <a:latin typeface="+mj-lt"/>
              </a:rPr>
              <a:t> 13.3 kPa </a:t>
            </a:r>
            <a:endParaRPr lang="cs-CZ" sz="32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4293096"/>
            <a:ext cx="2771734" cy="5909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cs-CZ" sz="3600" b="1" dirty="0">
                <a:solidFill>
                  <a:srgbClr val="FF0000"/>
                </a:solidFill>
                <a:latin typeface="+mj-lt"/>
              </a:rPr>
              <a:t>p</a:t>
            </a:r>
            <a:r>
              <a:rPr lang="cs-CZ" sz="3600" b="1" baseline="-25000" dirty="0">
                <a:solidFill>
                  <a:srgbClr val="FF0000"/>
                </a:solidFill>
                <a:latin typeface="+mj-lt"/>
              </a:rPr>
              <a:t>a</a:t>
            </a:r>
            <a:r>
              <a:rPr lang="cs-CZ" sz="3600" b="1" dirty="0">
                <a:solidFill>
                  <a:srgbClr val="FF0000"/>
                </a:solidFill>
                <a:latin typeface="+mj-lt"/>
              </a:rPr>
              <a:t>CO</a:t>
            </a:r>
            <a:r>
              <a:rPr lang="cs-CZ" sz="3600" b="1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cs-CZ" sz="3600" b="1" dirty="0">
                <a:solidFill>
                  <a:srgbClr val="FF0000"/>
                </a:solidFill>
                <a:latin typeface="+mj-lt"/>
              </a:rPr>
              <a:t> 5.3 kPa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5536" y="260648"/>
            <a:ext cx="5170518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4000" b="1" dirty="0">
                <a:solidFill>
                  <a:srgbClr val="FFFF00"/>
                </a:solidFill>
              </a:rPr>
              <a:t>Výměna krevních plynů</a:t>
            </a:r>
          </a:p>
        </p:txBody>
      </p:sp>
      <p:sp>
        <p:nvSpPr>
          <p:cNvPr id="10" name="Down Arrow 3"/>
          <p:cNvSpPr/>
          <p:nvPr/>
        </p:nvSpPr>
        <p:spPr>
          <a:xfrm>
            <a:off x="6156176" y="3645024"/>
            <a:ext cx="1213232" cy="45992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25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he+Alveolar-Capillary+(A-C)+Membr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52" y="188640"/>
            <a:ext cx="9087096" cy="6480720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2627784" y="2276872"/>
            <a:ext cx="1555297" cy="1632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539552" y="1772816"/>
            <a:ext cx="1296144" cy="64807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FFFF00"/>
                </a:solidFill>
              </a:rPr>
              <a:t>PAO</a:t>
            </a:r>
            <a:r>
              <a:rPr lang="cs-CZ" sz="3200" b="1" baseline="-25000" dirty="0" smtClean="0">
                <a:solidFill>
                  <a:srgbClr val="FFFF00"/>
                </a:solidFill>
              </a:rPr>
              <a:t>2</a:t>
            </a:r>
            <a:endParaRPr lang="cs-CZ" sz="3200" b="1" baseline="-25000" dirty="0">
              <a:solidFill>
                <a:srgbClr val="FFFF0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851920" y="4509120"/>
            <a:ext cx="1296144" cy="64807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FFFF00"/>
                </a:solidFill>
              </a:rPr>
              <a:t>PaO</a:t>
            </a:r>
            <a:r>
              <a:rPr lang="cs-CZ" sz="3200" b="1" baseline="-25000" dirty="0" smtClean="0">
                <a:solidFill>
                  <a:srgbClr val="FFFF00"/>
                </a:solidFill>
              </a:rPr>
              <a:t>2</a:t>
            </a:r>
            <a:endParaRPr lang="cs-CZ" sz="3200" b="1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339752" y="1052736"/>
            <a:ext cx="4176464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Alveolo </a:t>
            </a:r>
            <a:r>
              <a:rPr lang="cs-CZ" sz="2800" b="1" dirty="0" err="1" smtClean="0">
                <a:solidFill>
                  <a:srgbClr val="FFFF00"/>
                </a:solidFill>
              </a:rPr>
              <a:t>arterial</a:t>
            </a:r>
            <a:r>
              <a:rPr lang="cs-CZ" sz="2800" b="1" dirty="0" smtClean="0">
                <a:solidFill>
                  <a:srgbClr val="FFFF00"/>
                </a:solidFill>
              </a:rPr>
              <a:t> gradient (</a:t>
            </a:r>
            <a:r>
              <a:rPr lang="cs-CZ" sz="2800" b="1" dirty="0" err="1" smtClean="0">
                <a:solidFill>
                  <a:srgbClr val="FFFF00"/>
                </a:solidFill>
              </a:rPr>
              <a:t>AaD</a:t>
            </a:r>
            <a:r>
              <a:rPr lang="cs-CZ" sz="2800" b="1" dirty="0" smtClean="0">
                <a:solidFill>
                  <a:srgbClr val="FFFF00"/>
                </a:solidFill>
              </a:rPr>
              <a:t>)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75656" y="2924944"/>
            <a:ext cx="619268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/>
              <a:t>AaD</a:t>
            </a:r>
            <a:r>
              <a:rPr lang="cs-CZ" sz="4400" b="1" dirty="0" smtClean="0"/>
              <a:t> = PAO</a:t>
            </a:r>
            <a:r>
              <a:rPr lang="cs-CZ" sz="4400" b="1" baseline="-25000" dirty="0" smtClean="0"/>
              <a:t>2</a:t>
            </a:r>
            <a:r>
              <a:rPr lang="cs-CZ" sz="4400" b="1" dirty="0" smtClean="0"/>
              <a:t> – </a:t>
            </a:r>
            <a:r>
              <a:rPr lang="cs-CZ" sz="4400" b="1" dirty="0" err="1" smtClean="0"/>
              <a:t>PaO</a:t>
            </a:r>
            <a:r>
              <a:rPr lang="cs-CZ" sz="4400" b="1" baseline="-25000" dirty="0" err="1" smtClean="0"/>
              <a:t>2</a:t>
            </a:r>
            <a:endParaRPr lang="cs-CZ" sz="4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252827" cy="685800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 rot="20148119">
            <a:off x="4477913" y="4912692"/>
            <a:ext cx="2233379" cy="887644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75656" y="2924944"/>
            <a:ext cx="619268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/>
              <a:t>AaD</a:t>
            </a:r>
            <a:r>
              <a:rPr lang="cs-CZ" sz="4400" b="1" dirty="0" smtClean="0"/>
              <a:t> = PAO</a:t>
            </a:r>
            <a:r>
              <a:rPr lang="cs-CZ" sz="4400" b="1" baseline="-25000" dirty="0" smtClean="0"/>
              <a:t>2</a:t>
            </a:r>
            <a:r>
              <a:rPr lang="cs-CZ" sz="4400" b="1" dirty="0" smtClean="0"/>
              <a:t> – </a:t>
            </a:r>
            <a:r>
              <a:rPr lang="cs-CZ" sz="4400" b="1" dirty="0" err="1" smtClean="0">
                <a:solidFill>
                  <a:srgbClr val="00B050"/>
                </a:solidFill>
              </a:rPr>
              <a:t>PaO</a:t>
            </a:r>
            <a:r>
              <a:rPr lang="cs-CZ" sz="4400" b="1" baseline="-25000" dirty="0" err="1" smtClean="0">
                <a:solidFill>
                  <a:srgbClr val="00B050"/>
                </a:solidFill>
              </a:rPr>
              <a:t>2</a:t>
            </a:r>
            <a:endParaRPr lang="cs-CZ" sz="4400" b="1" baseline="-25000" dirty="0">
              <a:solidFill>
                <a:srgbClr val="00B05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339752" y="1052736"/>
            <a:ext cx="4176464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Alveolo </a:t>
            </a:r>
            <a:r>
              <a:rPr lang="cs-CZ" sz="2800" b="1" dirty="0" err="1" smtClean="0">
                <a:solidFill>
                  <a:srgbClr val="FFFF00"/>
                </a:solidFill>
              </a:rPr>
              <a:t>arterial</a:t>
            </a:r>
            <a:r>
              <a:rPr lang="cs-CZ" sz="2800" b="1" dirty="0" smtClean="0">
                <a:solidFill>
                  <a:srgbClr val="FFFF00"/>
                </a:solidFill>
              </a:rPr>
              <a:t> gradient (</a:t>
            </a:r>
            <a:r>
              <a:rPr lang="cs-CZ" sz="2800" b="1" dirty="0" err="1" smtClean="0">
                <a:solidFill>
                  <a:srgbClr val="FFFF00"/>
                </a:solidFill>
              </a:rPr>
              <a:t>AaD</a:t>
            </a:r>
            <a:r>
              <a:rPr lang="cs-CZ" sz="2800" b="1" dirty="0" smtClean="0">
                <a:solidFill>
                  <a:srgbClr val="FFFF00"/>
                </a:solidFill>
              </a:rPr>
              <a:t>)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836712"/>
            <a:ext cx="2376264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Spontánně ventilující pacient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436096" y="836712"/>
            <a:ext cx="2376264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Pacient na UPV</a:t>
            </a:r>
            <a:endParaRPr lang="cs-CZ" dirty="0"/>
          </a:p>
        </p:txBody>
      </p:sp>
      <p:pic>
        <p:nvPicPr>
          <p:cNvPr id="35842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08920"/>
            <a:ext cx="3707904" cy="2780929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 rot="20278716">
            <a:off x="6303551" y="3329222"/>
            <a:ext cx="648072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5844" name="Picture 4" descr="VÃ½sledek obrÃ¡zku pro pac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392392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alveolar gas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35766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3563888" y="476672"/>
            <a:ext cx="17318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dirty="0" smtClean="0"/>
              <a:t>PAO</a:t>
            </a:r>
            <a:r>
              <a:rPr lang="cs-CZ" sz="6000" baseline="-25000" dirty="0" smtClean="0"/>
              <a:t>2</a:t>
            </a:r>
            <a:endParaRPr lang="cs-CZ" sz="6000" dirty="0"/>
          </a:p>
        </p:txBody>
      </p:sp>
      <p:sp>
        <p:nvSpPr>
          <p:cNvPr id="9" name="Zaoblený obdélník 8"/>
          <p:cNvSpPr/>
          <p:nvPr/>
        </p:nvSpPr>
        <p:spPr>
          <a:xfrm>
            <a:off x="1187624" y="2348880"/>
            <a:ext cx="3456384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827584" y="4581128"/>
            <a:ext cx="3456384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6120000" y="2376000"/>
            <a:ext cx="1656184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6084168" y="4221088"/>
            <a:ext cx="2952328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5076056" y="4869160"/>
            <a:ext cx="2664296" cy="5760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67544" y="6021288"/>
            <a:ext cx="352839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spontánně ventilující pacient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100</Words>
  <Application>Microsoft Office PowerPoint</Application>
  <PresentationFormat>Předvádění na obrazovce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Office Theme</vt:lpstr>
      <vt:lpstr>Motiv sady Office</vt:lpstr>
      <vt:lpstr>Start-up KARIM FN Ostrava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Alarmins in surgery Danger-Associated Molecular Patterns in Surgery (DAMPIS) trial</dc:title>
  <dc:creator>honzik</dc:creator>
  <cp:lastModifiedBy>jana.jurcikova2</cp:lastModifiedBy>
  <cp:revision>89</cp:revision>
  <dcterms:created xsi:type="dcterms:W3CDTF">2015-10-07T06:28:30Z</dcterms:created>
  <dcterms:modified xsi:type="dcterms:W3CDTF">2018-10-11T09:55:48Z</dcterms:modified>
</cp:coreProperties>
</file>