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76" r:id="rId4"/>
    <p:sldId id="277" r:id="rId5"/>
    <p:sldId id="275" r:id="rId6"/>
    <p:sldId id="278" r:id="rId7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cpit@simd.cz" TargetMode="External"/><Relationship Id="rId4" Type="http://schemas.openxmlformats.org/officeDocument/2006/relationships/hyperlink" Target="mailto:jiri.kohut@simd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07340" y="1408192"/>
            <a:ext cx="8346738" cy="128948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2800" b="1" strike="noStrike" spc="-1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Technologická inovace ortopedických pomůcek</a:t>
            </a:r>
          </a:p>
          <a:p>
            <a:pPr algn="ctr"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F7B5B99B-74D6-4CFB-8C54-1EC07E41B644}"/>
              </a:ext>
            </a:extLst>
          </p:cNvPr>
          <p:cNvSpPr/>
          <p:nvPr/>
        </p:nvSpPr>
        <p:spPr>
          <a:xfrm>
            <a:off x="532645" y="2269339"/>
            <a:ext cx="8346738" cy="19717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2000" b="1" strike="noStrike" spc="-1" dirty="0">
                <a:latin typeface="Arial"/>
              </a:rPr>
              <a:t>Biomechanická laboratoř</a:t>
            </a:r>
          </a:p>
          <a:p>
            <a:pPr>
              <a:lnSpc>
                <a:spcPct val="100000"/>
              </a:lnSpc>
            </a:pPr>
            <a:endParaRPr lang="cs-CZ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latin typeface="Arial"/>
              </a:rPr>
              <a:t>CPIT - Centrum pokročilých inovačních </a:t>
            </a:r>
            <a:r>
              <a:rPr lang="cs-CZ" sz="2000" b="1" strike="noStrike" spc="-1" dirty="0" smtClean="0">
                <a:latin typeface="Arial"/>
              </a:rPr>
              <a:t>technologií</a:t>
            </a:r>
          </a:p>
          <a:p>
            <a:pPr>
              <a:lnSpc>
                <a:spcPct val="100000"/>
              </a:lnSpc>
            </a:pPr>
            <a:endParaRPr lang="cs-CZ" sz="2000" b="1" spc="-1" dirty="0">
              <a:latin typeface="Arial"/>
            </a:endParaRPr>
          </a:p>
          <a:p>
            <a:r>
              <a:rPr lang="cs-CZ" sz="2000" b="1" spc="-1" dirty="0" smtClean="0"/>
              <a:t>Vývoj, výzkum, inovace ortopedických a rehabilitačních pomůcek</a:t>
            </a:r>
            <a:endParaRPr lang="cs-CZ" sz="2000" b="0" strike="noStrike" spc="-1" dirty="0">
              <a:latin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6D21BD7-2D9F-4458-9136-56F8DDDAC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90" y="4786486"/>
            <a:ext cx="2858610" cy="20715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5195F8-041E-4988-89D2-67FE21966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961" y="0"/>
            <a:ext cx="1492586" cy="1034517"/>
          </a:xfrm>
          <a:prstGeom prst="rect">
            <a:avLst/>
          </a:prstGeom>
        </p:spPr>
      </p:pic>
      <p:sp>
        <p:nvSpPr>
          <p:cNvPr id="8" name="CustomShape 3"/>
          <p:cNvSpPr/>
          <p:nvPr/>
        </p:nvSpPr>
        <p:spPr>
          <a:xfrm>
            <a:off x="0" y="6540136"/>
            <a:ext cx="2072640" cy="317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Filip Tomanec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63500" y="359047"/>
            <a:ext cx="8346738" cy="9114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2800" b="1" spc="-1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Inovace externích fixátorů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0" y="6540136"/>
            <a:ext cx="2072640" cy="317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Filip Tomanec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05195F8-041E-4988-89D2-67FE2196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961" y="0"/>
            <a:ext cx="1492586" cy="103451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72" y="2688302"/>
            <a:ext cx="5827997" cy="35794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00" y="1270471"/>
            <a:ext cx="8876830" cy="11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06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7F454488-5833-4B27-929D-BF977A6E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590525" y="2132954"/>
            <a:ext cx="2118469" cy="2316827"/>
          </a:xfrm>
          <a:prstGeom prst="rect">
            <a:avLst/>
          </a:prstGeom>
          <a:ln>
            <a:noFill/>
          </a:ln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AA0AB5E-E842-4429-B50B-D8E7A35D8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49810" y="2159751"/>
            <a:ext cx="1569720" cy="2373630"/>
          </a:xfrm>
          <a:prstGeom prst="rect">
            <a:avLst/>
          </a:prstGeom>
          <a:ln>
            <a:noFill/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18DC753-F24E-4E46-912C-847037740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988484" y="2160727"/>
            <a:ext cx="1933346" cy="2263256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435005" y="181675"/>
            <a:ext cx="8273989" cy="19780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cs-CZ" sz="2800" b="1" strike="noStrike" spc="-1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Vývoj kompozitních externích fixátorů</a:t>
            </a:r>
          </a:p>
          <a:p>
            <a:pPr>
              <a:lnSpc>
                <a:spcPct val="100000"/>
              </a:lnSpc>
            </a:pPr>
            <a:endParaRPr lang="cs-CZ" b="1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spc="-1" dirty="0" smtClean="0">
                <a:latin typeface="Arial"/>
              </a:rPr>
              <a:t>Aplikace</a:t>
            </a:r>
            <a:r>
              <a:rPr lang="cs-CZ" sz="1600" b="1" spc="-1" dirty="0" smtClean="0">
                <a:latin typeface="Arial"/>
              </a:rPr>
              <a:t> kompozitních materiálů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b="1" spc="-1" dirty="0" smtClean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spc="-1" dirty="0" smtClean="0">
                <a:latin typeface="Arial"/>
              </a:rPr>
              <a:t>Zjednodušení </a:t>
            </a:r>
            <a:r>
              <a:rPr lang="cs-CZ" sz="1600" spc="-1" dirty="0" smtClean="0">
                <a:latin typeface="Arial"/>
              </a:rPr>
              <a:t>a minimalizace jednotlivých </a:t>
            </a:r>
            <a:r>
              <a:rPr lang="cs-CZ" sz="1600" b="1" spc="-1" dirty="0" smtClean="0">
                <a:latin typeface="Arial"/>
              </a:rPr>
              <a:t>komponent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b="1" spc="-1" dirty="0" smtClean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spc="-1" dirty="0" smtClean="0">
                <a:latin typeface="Arial"/>
              </a:rPr>
              <a:t>Návrh </a:t>
            </a:r>
            <a:r>
              <a:rPr lang="cs-CZ" sz="1600" b="1" spc="-1" dirty="0">
                <a:latin typeface="Arial"/>
              </a:rPr>
              <a:t>konceptů </a:t>
            </a:r>
            <a:r>
              <a:rPr lang="cs-CZ" sz="1600" spc="-1" dirty="0" smtClean="0">
                <a:latin typeface="Arial"/>
              </a:rPr>
              <a:t>fixátoru s</a:t>
            </a:r>
            <a:r>
              <a:rPr lang="cs-CZ" sz="1600" spc="-1" dirty="0">
                <a:latin typeface="Arial"/>
              </a:rPr>
              <a:t> </a:t>
            </a:r>
            <a:r>
              <a:rPr lang="cs-CZ" sz="1600" spc="-1" dirty="0" smtClean="0">
                <a:latin typeface="Arial"/>
              </a:rPr>
              <a:t>porovnáním pomocí </a:t>
            </a:r>
            <a:r>
              <a:rPr lang="cs-CZ" sz="1600" b="1" spc="-1" dirty="0" smtClean="0">
                <a:latin typeface="Arial"/>
              </a:rPr>
              <a:t>s</a:t>
            </a:r>
            <a:r>
              <a:rPr lang="cs-CZ" sz="1600" b="1" spc="-1" dirty="0" smtClean="0">
                <a:latin typeface="Arial"/>
              </a:rPr>
              <a:t>trukturální analýzy</a:t>
            </a:r>
            <a:endParaRPr lang="cs-CZ" sz="1600" b="1" spc="-1" dirty="0">
              <a:latin typeface="Arial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2F422DA-875B-449A-A5D0-8A1D58143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839071" y="4730638"/>
            <a:ext cx="1619476" cy="1817147"/>
          </a:xfrm>
          <a:prstGeom prst="rect">
            <a:avLst/>
          </a:prstGeom>
          <a:ln>
            <a:noFill/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C11CD39-C517-4E09-B711-455E7D7A2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3988483" y="4742716"/>
            <a:ext cx="1624239" cy="1773810"/>
          </a:xfrm>
          <a:prstGeom prst="rect">
            <a:avLst/>
          </a:prstGeom>
          <a:ln>
            <a:noFill/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0513495-B687-4E64-B790-72423CC8A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6675719" y="4816526"/>
            <a:ext cx="1690476" cy="1700000"/>
          </a:xfrm>
          <a:prstGeom prst="rect">
            <a:avLst/>
          </a:prstGeom>
          <a:ln>
            <a:noFill/>
          </a:ln>
        </p:spPr>
      </p:pic>
      <p:sp>
        <p:nvSpPr>
          <p:cNvPr id="21" name="CustomShape 1">
            <a:extLst>
              <a:ext uri="{FF2B5EF4-FFF2-40B4-BE49-F238E27FC236}">
                <a16:creationId xmlns:a16="http://schemas.microsoft.com/office/drawing/2014/main" id="{933069FB-F5B6-444F-8E48-C49C5C1AF354}"/>
              </a:ext>
            </a:extLst>
          </p:cNvPr>
          <p:cNvSpPr/>
          <p:nvPr/>
        </p:nvSpPr>
        <p:spPr>
          <a:xfrm>
            <a:off x="1035105" y="4449782"/>
            <a:ext cx="8025414" cy="28085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cs-CZ" sz="1400" b="1" strike="noStrike" spc="-1" dirty="0">
                <a:latin typeface="Arial"/>
              </a:rPr>
              <a:t>Verze 1		</a:t>
            </a:r>
            <a:r>
              <a:rPr lang="cs-CZ" sz="1400" b="1" spc="-1" dirty="0"/>
              <a:t>	       Verze 2		      Verze 3</a:t>
            </a:r>
            <a:endParaRPr lang="cs-CZ" sz="1400" b="1" spc="-1" dirty="0">
              <a:latin typeface="Arial"/>
            </a:endParaRPr>
          </a:p>
        </p:txBody>
      </p:sp>
      <p:sp>
        <p:nvSpPr>
          <p:cNvPr id="22" name="CustomShape 3">
            <a:extLst>
              <a:ext uri="{FF2B5EF4-FFF2-40B4-BE49-F238E27FC236}">
                <a16:creationId xmlns:a16="http://schemas.microsoft.com/office/drawing/2014/main" id="{F64DD163-5EBD-4491-BD58-59D7A44E0198}"/>
              </a:ext>
            </a:extLst>
          </p:cNvPr>
          <p:cNvSpPr/>
          <p:nvPr/>
        </p:nvSpPr>
        <p:spPr>
          <a:xfrm>
            <a:off x="0" y="6511456"/>
            <a:ext cx="2204640" cy="346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Filip Tomanec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05195F8-041E-4988-89D2-67FE21966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5961" y="0"/>
            <a:ext cx="1492586" cy="10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896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35005" y="181676"/>
            <a:ext cx="8273989" cy="88077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cs-CZ" sz="2800" b="1" strike="noStrike" spc="-1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Statické testování vzorků fixátoru</a:t>
            </a:r>
            <a:endParaRPr lang="cs-CZ" sz="2800" b="1" strike="noStrike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cs-CZ" b="1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7479C25-37C3-4F5F-85E2-C30F9F0DE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22" y="948171"/>
            <a:ext cx="3100388" cy="128873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A876189-C722-4465-ACA1-F3E2010445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21" y="2344185"/>
            <a:ext cx="3100387" cy="113728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7F07AE6-0AA2-4699-96FF-05D788F2D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5" y="948171"/>
            <a:ext cx="2655500" cy="253329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5AC257B-E1C7-4439-AE2D-FB7814389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26" y="3764948"/>
            <a:ext cx="4357688" cy="2166938"/>
          </a:xfrm>
          <a:prstGeom prst="rect">
            <a:avLst/>
          </a:prstGeom>
        </p:spPr>
      </p:pic>
      <p:sp>
        <p:nvSpPr>
          <p:cNvPr id="21" name="CustomShape 3">
            <a:extLst>
              <a:ext uri="{FF2B5EF4-FFF2-40B4-BE49-F238E27FC236}">
                <a16:creationId xmlns:a16="http://schemas.microsoft.com/office/drawing/2014/main" id="{2C4C46FD-E6F7-44E7-B0E7-AB014576F36E}"/>
              </a:ext>
            </a:extLst>
          </p:cNvPr>
          <p:cNvSpPr/>
          <p:nvPr/>
        </p:nvSpPr>
        <p:spPr>
          <a:xfrm>
            <a:off x="0" y="6511456"/>
            <a:ext cx="2204640" cy="346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Filip Tomanec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05195F8-041E-4988-89D2-67FE21966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5961" y="0"/>
            <a:ext cx="1492586" cy="10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254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26466" y="410699"/>
            <a:ext cx="8593585" cy="24718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cs-CZ" sz="2800" b="1" spc="-1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Výroba a zhodnocení výsledků</a:t>
            </a:r>
            <a:endParaRPr lang="cs-CZ" sz="2800" b="1" strike="noStrike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cs-CZ" b="1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spc="-1" dirty="0" smtClean="0">
                <a:latin typeface="Arial"/>
              </a:rPr>
              <a:t>Snížení hmotnosti z původních </a:t>
            </a:r>
            <a:r>
              <a:rPr lang="cs-CZ" sz="1600" b="1" spc="-1" dirty="0" smtClean="0">
                <a:latin typeface="Arial"/>
              </a:rPr>
              <a:t>2 300 g </a:t>
            </a:r>
            <a:r>
              <a:rPr lang="cs-CZ" sz="1600" spc="-1" dirty="0" smtClean="0">
                <a:latin typeface="Arial"/>
              </a:rPr>
              <a:t>na</a:t>
            </a:r>
            <a:r>
              <a:rPr lang="cs-CZ" sz="1600" b="1" spc="-1" dirty="0" smtClean="0">
                <a:latin typeface="Arial"/>
              </a:rPr>
              <a:t> 910 g </a:t>
            </a:r>
            <a:r>
              <a:rPr lang="cs-CZ" sz="1600" spc="-1" dirty="0" smtClean="0">
                <a:latin typeface="Arial"/>
              </a:rPr>
              <a:t>(při použití uhlíkových vláken)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spc="-1" dirty="0" smtClean="0">
                <a:latin typeface="Arial"/>
              </a:rPr>
              <a:t>Zlepšení </a:t>
            </a:r>
            <a:r>
              <a:rPr lang="cs-CZ" sz="1600" b="1" spc="-1" dirty="0" smtClean="0">
                <a:latin typeface="Arial"/>
              </a:rPr>
              <a:t>průchodnosti rentgenového záření </a:t>
            </a:r>
            <a:r>
              <a:rPr lang="cs-CZ" sz="1600" spc="-1" dirty="0" smtClean="0">
                <a:latin typeface="Arial"/>
              </a:rPr>
              <a:t>= zlepšení výsledků po operaci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spc="-1" dirty="0" smtClean="0">
                <a:latin typeface="Arial"/>
              </a:rPr>
              <a:t>Zjednodušení</a:t>
            </a:r>
            <a:r>
              <a:rPr lang="cs-CZ" sz="1600" spc="-1" dirty="0" smtClean="0">
                <a:latin typeface="Arial"/>
              </a:rPr>
              <a:t> konstrukce = zlepšení </a:t>
            </a:r>
            <a:r>
              <a:rPr lang="cs-CZ" sz="1600" b="1" spc="-1" dirty="0" smtClean="0">
                <a:latin typeface="Arial"/>
              </a:rPr>
              <a:t>manipulovatelnosti</a:t>
            </a:r>
            <a:endParaRPr lang="cs-CZ" sz="1600" b="1" spc="-1" dirty="0">
              <a:latin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8B8F05-C596-4947-B012-4732E6D62D1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769326" y="4193906"/>
            <a:ext cx="2075817" cy="1981379"/>
          </a:xfrm>
          <a:prstGeom prst="rect">
            <a:avLst/>
          </a:prstGeom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879D49F-52FF-43C8-A2C8-02C4A00B4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42" y="4093029"/>
            <a:ext cx="1880629" cy="208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069" y="4093029"/>
            <a:ext cx="1816659" cy="20822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454488-5833-4B27-929D-BF977A6E1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702400" y="4093029"/>
            <a:ext cx="1860274" cy="2034457"/>
          </a:xfrm>
          <a:prstGeom prst="rect">
            <a:avLst/>
          </a:prstGeom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F716E57-6E66-4CE1-B4A6-3622B1AE0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00" y="2672719"/>
            <a:ext cx="8026328" cy="117159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05195F8-041E-4988-89D2-67FE21966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961" y="0"/>
            <a:ext cx="1492586" cy="1034517"/>
          </a:xfrm>
          <a:prstGeom prst="rect">
            <a:avLst/>
          </a:prstGeom>
        </p:spPr>
      </p:pic>
      <p:sp>
        <p:nvSpPr>
          <p:cNvPr id="17" name="CustomShape 3"/>
          <p:cNvSpPr/>
          <p:nvPr/>
        </p:nvSpPr>
        <p:spPr>
          <a:xfrm>
            <a:off x="0" y="6540136"/>
            <a:ext cx="2072640" cy="317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Filip Tomanec</a:t>
            </a:r>
          </a:p>
        </p:txBody>
      </p:sp>
    </p:spTree>
    <p:extLst>
      <p:ext uri="{BB962C8B-B14F-4D97-AF65-F5344CB8AC3E}">
        <p14:creationId xmlns:p14="http://schemas.microsoft.com/office/powerpoint/2010/main" val="13105031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35005" y="181676"/>
            <a:ext cx="8273989" cy="378664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cs-CZ" sz="2800" b="1" strike="noStrike" spc="-1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Jak můžeme spolupracovat?</a:t>
            </a:r>
          </a:p>
          <a:p>
            <a:pPr>
              <a:lnSpc>
                <a:spcPct val="100000"/>
              </a:lnSpc>
            </a:pPr>
            <a:endParaRPr lang="cs-CZ" b="1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spc="-1" dirty="0" err="1">
                <a:latin typeface="Arial"/>
              </a:rPr>
              <a:t>Vědecko</a:t>
            </a:r>
            <a:r>
              <a:rPr lang="cs-CZ" b="1" spc="-1" dirty="0">
                <a:latin typeface="Arial"/>
              </a:rPr>
              <a:t> – výzkumný projekt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latin typeface="Arial"/>
              </a:rPr>
              <a:t>Vývoj a výroba prototypu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latin typeface="Arial"/>
              </a:rPr>
              <a:t>Zpracování projektu formou zakázky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6D21BD7-2D9F-4458-9136-56F8DDDAC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90" y="4786486"/>
            <a:ext cx="2858610" cy="207151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0866BC1-B2A1-4E24-9145-C42F6BBE0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84" y="2448589"/>
            <a:ext cx="5272088" cy="1928813"/>
          </a:xfrm>
          <a:prstGeom prst="rect">
            <a:avLst/>
          </a:prstGeom>
        </p:spPr>
      </p:pic>
      <p:sp>
        <p:nvSpPr>
          <p:cNvPr id="12" name="CustomShape 1">
            <a:extLst>
              <a:ext uri="{FF2B5EF4-FFF2-40B4-BE49-F238E27FC236}">
                <a16:creationId xmlns:a16="http://schemas.microsoft.com/office/drawing/2014/main" id="{56927A60-1263-412F-9315-4C4BAF3E41F0}"/>
              </a:ext>
            </a:extLst>
          </p:cNvPr>
          <p:cNvSpPr/>
          <p:nvPr/>
        </p:nvSpPr>
        <p:spPr>
          <a:xfrm>
            <a:off x="264616" y="5092503"/>
            <a:ext cx="2219419" cy="170018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cs-CZ" b="1" spc="-1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Kontakt:</a:t>
            </a:r>
          </a:p>
          <a:p>
            <a:pPr>
              <a:lnSpc>
                <a:spcPct val="100000"/>
              </a:lnSpc>
            </a:pPr>
            <a:endParaRPr lang="cs-CZ" sz="1200" b="1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1" spc="-1" dirty="0">
                <a:latin typeface="Arial"/>
              </a:rPr>
              <a:t>Filip Tomanec</a:t>
            </a:r>
          </a:p>
          <a:p>
            <a:pPr>
              <a:lnSpc>
                <a:spcPct val="100000"/>
              </a:lnSpc>
            </a:pPr>
            <a:r>
              <a:rPr lang="cs-CZ" sz="1200" b="1" spc="-1" dirty="0" smtClean="0">
                <a:latin typeface="Arial"/>
              </a:rPr>
              <a:t>T : </a:t>
            </a:r>
            <a:r>
              <a:rPr lang="cs-CZ" sz="1200" b="1" spc="-1" dirty="0">
                <a:latin typeface="Arial"/>
              </a:rPr>
              <a:t>+420 731 461 789</a:t>
            </a:r>
          </a:p>
          <a:p>
            <a:pPr>
              <a:lnSpc>
                <a:spcPct val="100000"/>
              </a:lnSpc>
            </a:pPr>
            <a:endParaRPr lang="cs-CZ" sz="1200" b="1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1" spc="-1" dirty="0" smtClean="0">
                <a:latin typeface="Arial"/>
              </a:rPr>
              <a:t>Jiří Kohut:</a:t>
            </a:r>
            <a:endParaRPr lang="cs-CZ" sz="1200" b="1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1" spc="-1" dirty="0" smtClean="0">
                <a:latin typeface="Arial"/>
                <a:hlinkClick r:id="rId4"/>
              </a:rPr>
              <a:t>jiri.kohut</a:t>
            </a:r>
            <a:r>
              <a:rPr lang="cs-CZ" sz="1200" b="1" dirty="0" smtClean="0">
                <a:hlinkClick r:id="rId4"/>
              </a:rPr>
              <a:t>@simd.cz</a:t>
            </a:r>
            <a:endParaRPr lang="cs-CZ" sz="1200" b="1" dirty="0" smtClean="0"/>
          </a:p>
          <a:p>
            <a:pPr>
              <a:lnSpc>
                <a:spcPct val="100000"/>
              </a:lnSpc>
            </a:pPr>
            <a:r>
              <a:rPr lang="cs-CZ" sz="1200" b="1" spc="-1" dirty="0" smtClean="0">
                <a:hlinkClick r:id="rId5"/>
              </a:rPr>
              <a:t>cpit</a:t>
            </a:r>
            <a:r>
              <a:rPr lang="cs-CZ" sz="1200" b="1" dirty="0" smtClean="0">
                <a:hlinkClick r:id="rId5"/>
              </a:rPr>
              <a:t>@vsb.cz</a:t>
            </a:r>
            <a:endParaRPr lang="cs-CZ" sz="12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5195F8-041E-4988-89D2-67FE21966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5961" y="0"/>
            <a:ext cx="1492586" cy="10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0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6800</TotalTime>
  <Words>126</Words>
  <Application>Microsoft Office PowerPoint</Application>
  <PresentationFormat>Předvádění na obrazovce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DejaVu Sans</vt:lpstr>
      <vt:lpstr>Symbol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subject/>
  <dc:creator>Filip Tomanec</dc:creator>
  <dc:description/>
  <cp:lastModifiedBy>Filip Tomanec</cp:lastModifiedBy>
  <cp:revision>127</cp:revision>
  <dcterms:created xsi:type="dcterms:W3CDTF">2017-10-13T13:41:21Z</dcterms:created>
  <dcterms:modified xsi:type="dcterms:W3CDTF">2018-10-15T14:23:04Z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