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71" r:id="rId5"/>
    <p:sldId id="263" r:id="rId6"/>
    <p:sldId id="267" r:id="rId7"/>
    <p:sldId id="258" r:id="rId8"/>
    <p:sldId id="259" r:id="rId9"/>
    <p:sldId id="265" r:id="rId10"/>
    <p:sldId id="266" r:id="rId11"/>
    <p:sldId id="261" r:id="rId12"/>
    <p:sldId id="27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427F-7F13-4745-9B6F-24C1C485E441}" type="datetimeFigureOut">
              <a:rPr lang="cs-CZ" smtClean="0"/>
              <a:pPr/>
              <a:t>13.10.2018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C260-6BD1-4C21-9AA7-A9EA8FFAD7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427F-7F13-4745-9B6F-24C1C485E441}" type="datetimeFigureOut">
              <a:rPr lang="cs-CZ" smtClean="0"/>
              <a:pPr/>
              <a:t>13.10.2018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C260-6BD1-4C21-9AA7-A9EA8FFAD7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427F-7F13-4745-9B6F-24C1C485E441}" type="datetimeFigureOut">
              <a:rPr lang="cs-CZ" smtClean="0"/>
              <a:pPr/>
              <a:t>13.10.2018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C260-6BD1-4C21-9AA7-A9EA8FFAD7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427F-7F13-4745-9B6F-24C1C485E441}" type="datetimeFigureOut">
              <a:rPr lang="cs-CZ" smtClean="0"/>
              <a:pPr/>
              <a:t>13.10.2018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C260-6BD1-4C21-9AA7-A9EA8FFAD7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427F-7F13-4745-9B6F-24C1C485E441}" type="datetimeFigureOut">
              <a:rPr lang="cs-CZ" smtClean="0"/>
              <a:pPr/>
              <a:t>13.10.2018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C260-6BD1-4C21-9AA7-A9EA8FFAD7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427F-7F13-4745-9B6F-24C1C485E441}" type="datetimeFigureOut">
              <a:rPr lang="cs-CZ" smtClean="0"/>
              <a:pPr/>
              <a:t>13.10.2018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C260-6BD1-4C21-9AA7-A9EA8FFAD7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427F-7F13-4745-9B6F-24C1C485E441}" type="datetimeFigureOut">
              <a:rPr lang="cs-CZ" smtClean="0"/>
              <a:pPr/>
              <a:t>13.10.2018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C260-6BD1-4C21-9AA7-A9EA8FFAD7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427F-7F13-4745-9B6F-24C1C485E441}" type="datetimeFigureOut">
              <a:rPr lang="cs-CZ" smtClean="0"/>
              <a:pPr/>
              <a:t>13.10.2018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C260-6BD1-4C21-9AA7-A9EA8FFAD7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427F-7F13-4745-9B6F-24C1C485E441}" type="datetimeFigureOut">
              <a:rPr lang="cs-CZ" smtClean="0"/>
              <a:pPr/>
              <a:t>13.10.2018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C260-6BD1-4C21-9AA7-A9EA8FFAD7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427F-7F13-4745-9B6F-24C1C485E441}" type="datetimeFigureOut">
              <a:rPr lang="cs-CZ" smtClean="0"/>
              <a:pPr/>
              <a:t>13.10.2018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C260-6BD1-4C21-9AA7-A9EA8FFAD7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427F-7F13-4745-9B6F-24C1C485E441}" type="datetimeFigureOut">
              <a:rPr lang="cs-CZ" smtClean="0"/>
              <a:pPr/>
              <a:t>13.10.2018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C260-6BD1-4C21-9AA7-A9EA8FFAD7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427F-7F13-4745-9B6F-24C1C485E441}" type="datetimeFigureOut">
              <a:rPr lang="cs-CZ" smtClean="0"/>
              <a:pPr/>
              <a:t>13.10.2018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9C260-6BD1-4C21-9AA7-A9EA8FFAD7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Posturografie</a:t>
            </a:r>
            <a:r>
              <a:rPr lang="cs-CZ" b="1" dirty="0" smtClean="0"/>
              <a:t> v rehabilitaci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Klinika léčebné rehabilitace</a:t>
            </a:r>
          </a:p>
          <a:p>
            <a:r>
              <a:rPr lang="cs-CZ" dirty="0" smtClean="0"/>
              <a:t> FN Ostrava</a:t>
            </a:r>
          </a:p>
          <a:p>
            <a:r>
              <a:rPr lang="cs-CZ" dirty="0" smtClean="0"/>
              <a:t>Iva </a:t>
            </a:r>
            <a:r>
              <a:rPr lang="cs-CZ" dirty="0" err="1" smtClean="0"/>
              <a:t>Fiedorová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Terapie na </a:t>
            </a:r>
            <a:r>
              <a:rPr lang="cs-CZ" b="1" dirty="0" err="1" smtClean="0"/>
              <a:t>posturografu</a:t>
            </a:r>
            <a:endParaRPr lang="cs-CZ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981928" cy="53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643050"/>
            <a:ext cx="4956759" cy="458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Nabídka, poptávka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Zpracování existujících dat</a:t>
            </a:r>
          </a:p>
          <a:p>
            <a:r>
              <a:rPr lang="cs-CZ" dirty="0" smtClean="0"/>
              <a:t>Provedení testování na KLR</a:t>
            </a:r>
          </a:p>
          <a:p>
            <a:r>
              <a:rPr lang="cs-CZ" dirty="0" smtClean="0"/>
              <a:t>Spolupráce</a:t>
            </a:r>
          </a:p>
          <a:p>
            <a:endParaRPr lang="cs-CZ" dirty="0" smtClean="0"/>
          </a:p>
          <a:p>
            <a:r>
              <a:rPr lang="cs-CZ" dirty="0" smtClean="0"/>
              <a:t>Povrchové EMG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Děkuji za pozornost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Posturografie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Kinetická analýza pohybu</a:t>
            </a:r>
          </a:p>
          <a:p>
            <a:r>
              <a:rPr lang="cs-CZ" dirty="0" smtClean="0"/>
              <a:t>Hodnocení motorických balančních mechanizmů podílejících se na udržování posturální stability</a:t>
            </a:r>
          </a:p>
          <a:p>
            <a:r>
              <a:rPr lang="cs-CZ" dirty="0" smtClean="0"/>
              <a:t>Podíl jednotlivých senzorických systémů </a:t>
            </a:r>
          </a:p>
          <a:p>
            <a:r>
              <a:rPr lang="cs-CZ" dirty="0" smtClean="0"/>
              <a:t>Změna polohy COP v průběhu času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Posturograf</a:t>
            </a:r>
            <a:r>
              <a:rPr lang="cs-CZ" b="1" dirty="0" smtClean="0"/>
              <a:t>  </a:t>
            </a:r>
            <a:r>
              <a:rPr lang="cs-CZ" b="1" dirty="0" err="1" smtClean="0"/>
              <a:t>Smart</a:t>
            </a:r>
            <a:r>
              <a:rPr lang="cs-CZ" b="1" dirty="0" smtClean="0"/>
              <a:t> Balance Master</a:t>
            </a:r>
            <a:endParaRPr lang="cs-CZ" b="1" dirty="0"/>
          </a:p>
        </p:txBody>
      </p:sp>
      <p:pic>
        <p:nvPicPr>
          <p:cNvPr id="4" name="Zástupný symbol pro obsah 3" descr="DSCN89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3860716" cy="5000660"/>
          </a:xfrm>
        </p:spPr>
      </p:pic>
      <p:pic>
        <p:nvPicPr>
          <p:cNvPr id="5" name="Obrázek 4" descr="DSCN8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4068995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Výstupní parametry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Amplituda, rychlost a směr exkurzí COP</a:t>
            </a:r>
          </a:p>
          <a:p>
            <a:r>
              <a:rPr lang="cs-CZ" dirty="0" smtClean="0"/>
              <a:t>Trajektorie pohybů COP</a:t>
            </a:r>
          </a:p>
          <a:p>
            <a:r>
              <a:rPr lang="cs-CZ" dirty="0" smtClean="0"/>
              <a:t>Velikost silových impulzů</a:t>
            </a:r>
          </a:p>
          <a:p>
            <a:r>
              <a:rPr lang="cs-CZ" dirty="0" smtClean="0"/>
              <a:t>Rychlost automatických a volních reakcí</a:t>
            </a:r>
          </a:p>
          <a:p>
            <a:endParaRPr lang="cs-CZ" dirty="0" smtClean="0"/>
          </a:p>
          <a:p>
            <a:r>
              <a:rPr lang="cs-CZ" dirty="0" smtClean="0"/>
              <a:t>Srovnání s normativy</a:t>
            </a:r>
          </a:p>
          <a:p>
            <a:r>
              <a:rPr lang="cs-CZ" dirty="0" smtClean="0"/>
              <a:t>Surová data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Posturografie</a:t>
            </a:r>
            <a:r>
              <a:rPr lang="cs-CZ" b="1" dirty="0" smtClean="0"/>
              <a:t> v klinické praxi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Objektivizace balančního deficitu u pacientů s poruchou rovnováhy</a:t>
            </a:r>
          </a:p>
          <a:p>
            <a:r>
              <a:rPr lang="cs-CZ" dirty="0" smtClean="0"/>
              <a:t>Sledování vývoje poruchy rovnováhy</a:t>
            </a:r>
          </a:p>
          <a:p>
            <a:r>
              <a:rPr lang="cs-CZ" dirty="0" err="1" smtClean="0"/>
              <a:t>Monitorace</a:t>
            </a:r>
            <a:r>
              <a:rPr lang="cs-CZ" dirty="0" smtClean="0"/>
              <a:t> vlivu léčby na poruchu stability</a:t>
            </a:r>
          </a:p>
          <a:p>
            <a:r>
              <a:rPr lang="cs-CZ" dirty="0" smtClean="0"/>
              <a:t>Terapie</a:t>
            </a:r>
          </a:p>
          <a:p>
            <a:r>
              <a:rPr lang="cs-CZ" dirty="0" smtClean="0"/>
              <a:t>Součást kineziologické analýzy</a:t>
            </a:r>
          </a:p>
          <a:p>
            <a:endParaRPr lang="cs-CZ" dirty="0" smtClean="0"/>
          </a:p>
          <a:p>
            <a:r>
              <a:rPr lang="cs-CZ" dirty="0" smtClean="0"/>
              <a:t>ORL, neurologie, ortopedie, sport.med., geriatrie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Indikace, limity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Závratě, poruchy rovnováhy a mobility</a:t>
            </a:r>
          </a:p>
          <a:p>
            <a:endParaRPr lang="cs-CZ" dirty="0" smtClean="0"/>
          </a:p>
          <a:p>
            <a:r>
              <a:rPr lang="cs-CZ" dirty="0" err="1" smtClean="0"/>
              <a:t>Normativa</a:t>
            </a:r>
            <a:r>
              <a:rPr lang="cs-CZ" dirty="0" smtClean="0"/>
              <a:t>: 18-136 kg, výška 76-235 cm</a:t>
            </a:r>
          </a:p>
          <a:p>
            <a:r>
              <a:rPr lang="cs-CZ" dirty="0" smtClean="0"/>
              <a:t>Schopnost stoje bez opory nad 3 min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Testování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 smtClean="0"/>
              <a:t>Statické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25959"/>
          </a:xfrm>
        </p:spPr>
        <p:txBody>
          <a:bodyPr/>
          <a:lstStyle/>
          <a:p>
            <a:r>
              <a:rPr lang="cs-CZ" sz="2800" dirty="0" err="1" smtClean="0"/>
              <a:t>Sensory</a:t>
            </a:r>
            <a:r>
              <a:rPr lang="cs-CZ" sz="2800" dirty="0" smtClean="0"/>
              <a:t> </a:t>
            </a:r>
            <a:r>
              <a:rPr lang="cs-CZ" sz="2800" dirty="0" err="1" smtClean="0"/>
              <a:t>Organization</a:t>
            </a:r>
            <a:r>
              <a:rPr lang="cs-CZ" sz="2800" dirty="0" smtClean="0"/>
              <a:t> test</a:t>
            </a:r>
          </a:p>
          <a:p>
            <a:r>
              <a:rPr lang="cs-CZ" sz="2800" dirty="0" err="1" smtClean="0"/>
              <a:t>Limits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stability</a:t>
            </a:r>
          </a:p>
          <a:p>
            <a:r>
              <a:rPr lang="cs-CZ" sz="2800" dirty="0" err="1" smtClean="0"/>
              <a:t>Rhytmic</a:t>
            </a:r>
            <a:r>
              <a:rPr lang="cs-CZ" sz="2800" dirty="0" smtClean="0"/>
              <a:t> </a:t>
            </a:r>
            <a:r>
              <a:rPr lang="cs-CZ" sz="2800" dirty="0" err="1" smtClean="0"/>
              <a:t>Weight</a:t>
            </a:r>
            <a:r>
              <a:rPr lang="cs-CZ" sz="2800" dirty="0" smtClean="0"/>
              <a:t> Shift</a:t>
            </a:r>
          </a:p>
          <a:p>
            <a:r>
              <a:rPr lang="cs-CZ" sz="2800" dirty="0" err="1" smtClean="0"/>
              <a:t>Adaption</a:t>
            </a:r>
            <a:r>
              <a:rPr lang="cs-CZ" sz="2800" dirty="0" smtClean="0"/>
              <a:t> test</a:t>
            </a:r>
          </a:p>
          <a:p>
            <a:r>
              <a:rPr lang="cs-CZ" sz="2800" dirty="0" err="1" smtClean="0"/>
              <a:t>Weight</a:t>
            </a:r>
            <a:r>
              <a:rPr lang="cs-CZ" sz="2800" dirty="0" smtClean="0"/>
              <a:t> </a:t>
            </a:r>
            <a:r>
              <a:rPr lang="cs-CZ" sz="2800" dirty="0" err="1" smtClean="0"/>
              <a:t>Bearing</a:t>
            </a:r>
            <a:r>
              <a:rPr lang="cs-CZ" sz="2800" dirty="0" smtClean="0"/>
              <a:t>/Squat</a:t>
            </a:r>
          </a:p>
          <a:p>
            <a:r>
              <a:rPr lang="cs-CZ" sz="2800" dirty="0" err="1" smtClean="0"/>
              <a:t>Unilateral</a:t>
            </a:r>
            <a:r>
              <a:rPr lang="cs-CZ" sz="2800" dirty="0" smtClean="0"/>
              <a:t> Stance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 smtClean="0"/>
              <a:t>Dynamické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13255" cy="4468835"/>
          </a:xfrm>
        </p:spPr>
        <p:txBody>
          <a:bodyPr/>
          <a:lstStyle/>
          <a:p>
            <a:r>
              <a:rPr lang="cs-CZ" sz="2800" dirty="0" err="1" smtClean="0"/>
              <a:t>Walk</a:t>
            </a:r>
            <a:r>
              <a:rPr lang="cs-CZ" sz="2800" dirty="0" smtClean="0"/>
              <a:t> </a:t>
            </a:r>
            <a:r>
              <a:rPr lang="cs-CZ" sz="2800" dirty="0" err="1" smtClean="0"/>
              <a:t>Across</a:t>
            </a:r>
            <a:endParaRPr lang="cs-CZ" sz="2800" dirty="0" smtClean="0"/>
          </a:p>
          <a:p>
            <a:r>
              <a:rPr lang="cs-CZ" sz="2800" dirty="0" smtClean="0"/>
              <a:t>Tandem </a:t>
            </a:r>
            <a:r>
              <a:rPr lang="cs-CZ" sz="2800" dirty="0" err="1" smtClean="0"/>
              <a:t>Walk</a:t>
            </a:r>
            <a:endParaRPr lang="cs-CZ" sz="2800" dirty="0" smtClean="0"/>
          </a:p>
          <a:p>
            <a:r>
              <a:rPr lang="cs-CZ" sz="2800" dirty="0" smtClean="0"/>
              <a:t>Step/</a:t>
            </a:r>
            <a:r>
              <a:rPr lang="cs-CZ" sz="2800" dirty="0" err="1" smtClean="0"/>
              <a:t>Quick</a:t>
            </a:r>
            <a:r>
              <a:rPr lang="cs-CZ" sz="2800" dirty="0" smtClean="0"/>
              <a:t> </a:t>
            </a:r>
            <a:r>
              <a:rPr lang="cs-CZ" sz="2800" dirty="0" err="1" smtClean="0"/>
              <a:t>Turn</a:t>
            </a:r>
            <a:endParaRPr lang="cs-CZ" sz="2800" dirty="0" smtClean="0"/>
          </a:p>
          <a:p>
            <a:r>
              <a:rPr lang="cs-CZ" sz="2800" dirty="0" smtClean="0"/>
              <a:t>Step </a:t>
            </a:r>
            <a:r>
              <a:rPr lang="cs-CZ" sz="2800" dirty="0" err="1" smtClean="0"/>
              <a:t>Up</a:t>
            </a:r>
            <a:r>
              <a:rPr lang="cs-CZ" sz="2800" dirty="0" smtClean="0"/>
              <a:t>/</a:t>
            </a:r>
            <a:r>
              <a:rPr lang="cs-CZ" sz="2800" dirty="0" err="1" smtClean="0"/>
              <a:t>Over</a:t>
            </a:r>
            <a:endParaRPr lang="cs-CZ" sz="2800" dirty="0" smtClean="0"/>
          </a:p>
          <a:p>
            <a:r>
              <a:rPr lang="cs-CZ" sz="2800" dirty="0" err="1" smtClean="0"/>
              <a:t>Forward</a:t>
            </a:r>
            <a:r>
              <a:rPr lang="cs-CZ" sz="2800" dirty="0" smtClean="0"/>
              <a:t> </a:t>
            </a:r>
            <a:r>
              <a:rPr lang="cs-CZ" sz="2800" dirty="0" err="1" smtClean="0"/>
              <a:t>Lunge</a:t>
            </a:r>
            <a:endParaRPr lang="cs-CZ" sz="2800" dirty="0" smtClean="0"/>
          </a:p>
          <a:p>
            <a:r>
              <a:rPr lang="cs-CZ" sz="2800" dirty="0" err="1" smtClean="0"/>
              <a:t>Sit</a:t>
            </a:r>
            <a:r>
              <a:rPr lang="cs-CZ" sz="2800" dirty="0" smtClean="0"/>
              <a:t>-to-</a:t>
            </a:r>
            <a:r>
              <a:rPr lang="cs-CZ" sz="2800" dirty="0" err="1" smtClean="0"/>
              <a:t>Stand</a:t>
            </a:r>
            <a:endParaRPr lang="cs-CZ" sz="2800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</a:t>
            </a:r>
            <a:r>
              <a:rPr lang="cs-CZ" b="1" dirty="0" smtClean="0"/>
              <a:t>yšetření</a:t>
            </a:r>
            <a:endParaRPr lang="cs-CZ" b="1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71517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Vyšetření</a:t>
            </a:r>
            <a:endParaRPr lang="cs-CZ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868" y="1571612"/>
            <a:ext cx="51809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308" y="1214422"/>
            <a:ext cx="289712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/>
          <p:nvPr/>
        </p:nvSpPr>
        <p:spPr>
          <a:xfrm>
            <a:off x="1643042" y="1500174"/>
            <a:ext cx="285752" cy="4286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174</Words>
  <Application>Microsoft Office PowerPoint</Application>
  <PresentationFormat>Předvádění na obrazovce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Posturografie v rehabilitaci</vt:lpstr>
      <vt:lpstr>Posturografie</vt:lpstr>
      <vt:lpstr>Posturograf  Smart Balance Master</vt:lpstr>
      <vt:lpstr>Výstupní parametry</vt:lpstr>
      <vt:lpstr>Posturografie v klinické praxi</vt:lpstr>
      <vt:lpstr>Indikace, limity</vt:lpstr>
      <vt:lpstr>Testování</vt:lpstr>
      <vt:lpstr>Vyšetření</vt:lpstr>
      <vt:lpstr>Vyšetření</vt:lpstr>
      <vt:lpstr>Terapie na posturografu</vt:lpstr>
      <vt:lpstr>Nabídka, poptávka</vt:lpstr>
      <vt:lpstr>Děkuji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Posturografie v rehabilitaci</dc:title>
  <dc:creator>Odbor Informatiky</dc:creator>
  <cp:lastModifiedBy>jana.jurcikova2</cp:lastModifiedBy>
  <cp:revision>31</cp:revision>
  <dcterms:created xsi:type="dcterms:W3CDTF">2018-10-09T13:06:59Z</dcterms:created>
  <dcterms:modified xsi:type="dcterms:W3CDTF">2018-10-13T19:03:52Z</dcterms:modified>
</cp:coreProperties>
</file>