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59" r:id="rId3"/>
    <p:sldId id="264" r:id="rId4"/>
    <p:sldId id="265" r:id="rId5"/>
    <p:sldId id="266" r:id="rId6"/>
    <p:sldId id="267" r:id="rId7"/>
    <p:sldId id="268" r:id="rId8"/>
    <p:sldId id="257" r:id="rId9"/>
    <p:sldId id="269" r:id="rId10"/>
    <p:sldId id="27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75479-FF5B-448D-8C98-048F1625B705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B0A4-3860-4D1E-BF65-4E587F0FD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25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914-F8D4-4D6F-BB40-8B71082D2738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02E4-A18A-4AAF-968D-4A6866477E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13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914-F8D4-4D6F-BB40-8B71082D2738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02E4-A18A-4AAF-968D-4A6866477E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06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914-F8D4-4D6F-BB40-8B71082D2738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02E4-A18A-4AAF-968D-4A6866477E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2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914-F8D4-4D6F-BB40-8B71082D2738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02E4-A18A-4AAF-968D-4A6866477E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36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914-F8D4-4D6F-BB40-8B71082D2738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02E4-A18A-4AAF-968D-4A6866477E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3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914-F8D4-4D6F-BB40-8B71082D2738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02E4-A18A-4AAF-968D-4A6866477E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23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914-F8D4-4D6F-BB40-8B71082D2738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02E4-A18A-4AAF-968D-4A6866477E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25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914-F8D4-4D6F-BB40-8B71082D2738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02E4-A18A-4AAF-968D-4A6866477E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87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914-F8D4-4D6F-BB40-8B71082D2738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02E4-A18A-4AAF-968D-4A6866477E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27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914-F8D4-4D6F-BB40-8B71082D2738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02E4-A18A-4AAF-968D-4A6866477E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70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1D914-F8D4-4D6F-BB40-8B71082D2738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302E4-A18A-4AAF-968D-4A6866477E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45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1D914-F8D4-4D6F-BB40-8B71082D2738}" type="datetimeFigureOut">
              <a:rPr lang="cs-CZ" smtClean="0"/>
              <a:t>15.10.2018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302E4-A18A-4AAF-968D-4A6866477E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3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opus.com/authid/detail.uri?origin=resultslist&amp;authorId=6602733002&amp;zone=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scopus.com/authid/detail.uri?origin=resultslist&amp;authorId=36508662000&amp;zone=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copus.com/authid/detail.uri?origin=resultslist&amp;authorId=7003341158&amp;zone=" TargetMode="External"/><Relationship Id="rId5" Type="http://schemas.openxmlformats.org/officeDocument/2006/relationships/hyperlink" Target="https://www.scopus.com/authid/detail.uri?origin=resultslist&amp;authorId=56176935300&amp;zone=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www.scopus.com/sourceid/28700?origin=resultslis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opus.com/authid/detail.uri?origin=resultslist&amp;authorId=56176935300&amp;zone=" TargetMode="External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hyperlink" Target="https://www.scopus.com/sourceid/28700?origin=resultslis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hyperlink" Target="https://www.scopus.com/authid/detail.uri?origin=resultslist&amp;authorId=6602733002&amp;zone=" TargetMode="External"/><Relationship Id="rId5" Type="http://schemas.microsoft.com/office/2007/relationships/hdphoto" Target="../media/hdphoto4.wdp"/><Relationship Id="rId10" Type="http://schemas.openxmlformats.org/officeDocument/2006/relationships/hyperlink" Target="https://www.scopus.com/authid/detail.uri?origin=resultslist&amp;authorId=36508662000&amp;zone=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s://www.scopus.com/authid/detail.uri?origin=resultslist&amp;authorId=7003341158&amp;zone=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opus.com/authid/detail.uri?origin=resultslist&amp;authorId=6602733002&amp;zone=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www.scopus.com/authid/detail.uri?origin=resultslist&amp;authorId=36508662000&amp;zone=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copus.com/authid/detail.uri?origin=resultslist&amp;authorId=7003341158&amp;zone=" TargetMode="External"/><Relationship Id="rId5" Type="http://schemas.openxmlformats.org/officeDocument/2006/relationships/hyperlink" Target="https://www.scopus.com/authid/detail.uri?origin=resultslist&amp;authorId=56176935300&amp;zone=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s://www.scopus.com/sourceid/28700?origin=resultslis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opus.com/authid/detail.uri?origin=resultslist&amp;authorId=36508662000&amp;zone=" TargetMode="External"/><Relationship Id="rId3" Type="http://schemas.microsoft.com/office/2007/relationships/hdphoto" Target="../media/hdphoto6.wdp"/><Relationship Id="rId7" Type="http://schemas.openxmlformats.org/officeDocument/2006/relationships/hyperlink" Target="https://www.scopus.com/authid/detail.uri?origin=resultslist&amp;authorId=7003341158&amp;zone=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copus.com/authid/detail.uri?origin=resultslist&amp;authorId=56176935300&amp;zone=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s://www.scopus.com/sourceid/28700?origin=resultslist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www.scopus.com/authid/detail.uri?origin=resultslist&amp;authorId=6602733002&amp;zone=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opus.com/authid/detail.uri?origin=resultslist&amp;authorId=6602733002&amp;zone=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s://www.scopus.com/authid/detail.uri?origin=resultslist&amp;authorId=36508662000&amp;zone=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copus.com/authid/detail.uri?origin=resultslist&amp;authorId=7003341158&amp;zone=" TargetMode="External"/><Relationship Id="rId5" Type="http://schemas.openxmlformats.org/officeDocument/2006/relationships/hyperlink" Target="https://www.scopus.com/authid/detail.uri?origin=resultslist&amp;authorId=56176935300&amp;zone=" TargetMode="External"/><Relationship Id="rId4" Type="http://schemas.openxmlformats.org/officeDocument/2006/relationships/image" Target="../media/image17.jpeg"/><Relationship Id="rId9" Type="http://schemas.openxmlformats.org/officeDocument/2006/relationships/hyperlink" Target="https://www.scopus.com/sourceid/28700?origin=resultslis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35896" y="-27384"/>
            <a:ext cx="55081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9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TextovéPole 5"/>
          <p:cNvSpPr txBox="1">
            <a:spLocks noChangeArrowheads="1"/>
          </p:cNvSpPr>
          <p:nvPr/>
        </p:nvSpPr>
        <p:spPr bwMode="auto">
          <a:xfrm>
            <a:off x="323850" y="6289948"/>
            <a:ext cx="8785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400" b="1" dirty="0">
                <a:solidFill>
                  <a:schemeClr val="bg1"/>
                </a:solidFill>
                <a:cs typeface="Arial" charset="0"/>
              </a:rPr>
              <a:t>http://rmtvc.fmmi.vsb.cz       </a:t>
            </a:r>
            <a:r>
              <a:rPr lang="cs-CZ" altLang="cs-CZ" sz="1400" b="1" dirty="0" err="1">
                <a:solidFill>
                  <a:schemeClr val="bg1"/>
                </a:solidFill>
                <a:cs typeface="Arial" charset="0"/>
              </a:rPr>
              <a:t>rmtvc.info</a:t>
            </a:r>
            <a:r>
              <a:rPr lang="cs-CZ" altLang="cs-CZ" sz="1400" b="1" dirty="0">
                <a:solidFill>
                  <a:schemeClr val="bg1"/>
                </a:solidFill>
                <a:cs typeface="Arial" charset="0"/>
              </a:rPr>
              <a:t>@</a:t>
            </a:r>
            <a:r>
              <a:rPr lang="cs-CZ" altLang="cs-CZ" sz="1400" b="1" dirty="0" err="1">
                <a:solidFill>
                  <a:schemeClr val="bg1"/>
                </a:solidFill>
                <a:cs typeface="Arial" charset="0"/>
              </a:rPr>
              <a:t>vsb.cz</a:t>
            </a:r>
            <a:r>
              <a:rPr lang="cs-CZ" altLang="cs-CZ" sz="1400" b="1" dirty="0">
                <a:solidFill>
                  <a:schemeClr val="bg1"/>
                </a:solidFill>
                <a:cs typeface="Arial" charset="0"/>
              </a:rPr>
              <a:t>       </a:t>
            </a:r>
            <a:r>
              <a:rPr lang="cs-CZ" altLang="cs-CZ" sz="1400" dirty="0">
                <a:solidFill>
                  <a:schemeClr val="bg1"/>
                </a:solidFill>
                <a:cs typeface="Arial" charset="0"/>
              </a:rPr>
              <a:t>17.Listopadu 15/2172, 708 33 Ostrava - </a:t>
            </a:r>
            <a:r>
              <a:rPr lang="cs-CZ" altLang="cs-CZ" sz="1400" dirty="0" err="1">
                <a:solidFill>
                  <a:schemeClr val="bg1"/>
                </a:solidFill>
                <a:cs typeface="Arial" charset="0"/>
              </a:rPr>
              <a:t>Poruba</a:t>
            </a:r>
            <a:endParaRPr lang="cs-CZ" altLang="cs-CZ" sz="1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6623323"/>
            <a:ext cx="9109075" cy="4603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4000">
                <a:srgbClr val="FF0000"/>
              </a:gs>
              <a:gs pos="100000">
                <a:srgbClr val="C4D6EB"/>
              </a:gs>
              <a:gs pos="81000">
                <a:srgbClr val="0070C0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58" name="Rectangle 10"/>
          <p:cNvSpPr>
            <a:spLocks noGrp="1"/>
          </p:cNvSpPr>
          <p:nvPr>
            <p:ph type="ctrTitle"/>
          </p:nvPr>
        </p:nvSpPr>
        <p:spPr>
          <a:xfrm>
            <a:off x="630262" y="2636912"/>
            <a:ext cx="7848550" cy="108012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2800" b="1" dirty="0"/>
              <a:t>Možnosti </a:t>
            </a:r>
            <a:r>
              <a:rPr lang="cs-CZ" sz="2800" b="1" dirty="0" smtClean="0"/>
              <a:t>spolupráce FMMI - FNO</a:t>
            </a:r>
            <a:endParaRPr lang="cs-CZ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059" name="Rectangle 11"/>
          <p:cNvSpPr>
            <a:spLocks noGrp="1"/>
          </p:cNvSpPr>
          <p:nvPr>
            <p:ph type="subTitle" idx="1"/>
          </p:nvPr>
        </p:nvSpPr>
        <p:spPr>
          <a:xfrm>
            <a:off x="1354137" y="3626004"/>
            <a:ext cx="6400800" cy="6096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cs-CZ" sz="2400" b="1" dirty="0">
                <a:solidFill>
                  <a:schemeClr val="tx1"/>
                </a:solidFill>
              </a:rPr>
              <a:t>Analýzy materiálů po selhání </a:t>
            </a:r>
            <a:r>
              <a:rPr lang="cs-CZ" sz="2400" b="1" dirty="0" smtClean="0">
                <a:solidFill>
                  <a:schemeClr val="tx1"/>
                </a:solidFill>
              </a:rPr>
              <a:t>implantátů</a:t>
            </a:r>
            <a:endParaRPr lang="cs-CZ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71600" y="4235604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Monika </a:t>
            </a:r>
            <a:r>
              <a:rPr 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Losertová</a:t>
            </a:r>
            <a:endParaRPr lang="cs-CZ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Fakulta metalurgie a materiálového inženýrství, RMTVC, VŠB-TU 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Ostrava</a:t>
            </a:r>
            <a:endParaRPr lang="cs-CZ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59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1383621"/>
            <a:ext cx="3528392" cy="32932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b="1" dirty="0" smtClean="0"/>
          </a:p>
          <a:p>
            <a:pPr>
              <a:lnSpc>
                <a:spcPct val="150000"/>
              </a:lnSpc>
            </a:pPr>
            <a:r>
              <a:rPr lang="cs-CZ" sz="1600" b="1" dirty="0" smtClean="0"/>
              <a:t>křivky a</a:t>
            </a:r>
            <a:r>
              <a:rPr lang="cs-CZ" sz="1600" b="1" dirty="0"/>
              <a:t> měřené </a:t>
            </a:r>
            <a:r>
              <a:rPr lang="cs-CZ" sz="1600" b="1" dirty="0" smtClean="0"/>
              <a:t>parametry:  </a:t>
            </a:r>
          </a:p>
          <a:p>
            <a:pPr>
              <a:lnSpc>
                <a:spcPct val="150000"/>
              </a:lnSpc>
            </a:pPr>
            <a:r>
              <a:rPr lang="cs-CZ" sz="1600" b="1" dirty="0" err="1" smtClean="0"/>
              <a:t>E</a:t>
            </a:r>
            <a:r>
              <a:rPr lang="cs-CZ" sz="1600" b="1" baseline="-25000" dirty="0" err="1" smtClean="0"/>
              <a:t>cor</a:t>
            </a:r>
            <a:r>
              <a:rPr lang="cs-CZ" sz="1600" b="1" dirty="0" smtClean="0"/>
              <a:t> </a:t>
            </a:r>
            <a:r>
              <a:rPr lang="cs-CZ" sz="1600" b="1" dirty="0"/>
              <a:t>– korozní </a:t>
            </a:r>
            <a:r>
              <a:rPr lang="cs-CZ" sz="1600" b="1" dirty="0" smtClean="0"/>
              <a:t>potenciál,</a:t>
            </a:r>
          </a:p>
          <a:p>
            <a:pPr>
              <a:lnSpc>
                <a:spcPct val="150000"/>
              </a:lnSpc>
            </a:pPr>
            <a:r>
              <a:rPr lang="cs-CZ" sz="1600" b="1" dirty="0" err="1" smtClean="0"/>
              <a:t>E</a:t>
            </a:r>
            <a:r>
              <a:rPr lang="cs-CZ" sz="1600" b="1" baseline="-25000" dirty="0" err="1" smtClean="0"/>
              <a:t>p</a:t>
            </a:r>
            <a:r>
              <a:rPr lang="cs-CZ" sz="1600" b="1" dirty="0" smtClean="0"/>
              <a:t> </a:t>
            </a:r>
            <a:r>
              <a:rPr lang="cs-CZ" sz="1600" b="1" dirty="0"/>
              <a:t>– potenciál </a:t>
            </a:r>
            <a:r>
              <a:rPr lang="cs-CZ" sz="1600" b="1" dirty="0" err="1"/>
              <a:t>depasivace</a:t>
            </a:r>
            <a:r>
              <a:rPr lang="cs-CZ" sz="1600" b="1" dirty="0"/>
              <a:t> (</a:t>
            </a:r>
            <a:r>
              <a:rPr lang="cs-CZ" sz="1600" b="1" dirty="0" err="1"/>
              <a:t>pittingu</a:t>
            </a:r>
            <a:r>
              <a:rPr lang="cs-CZ" sz="1600" b="1" dirty="0" smtClean="0"/>
              <a:t>), </a:t>
            </a:r>
          </a:p>
          <a:p>
            <a:pPr>
              <a:lnSpc>
                <a:spcPct val="150000"/>
              </a:lnSpc>
            </a:pPr>
            <a:r>
              <a:rPr lang="cs-CZ" sz="1600" b="1" dirty="0" smtClean="0"/>
              <a:t>E</a:t>
            </a:r>
            <a:r>
              <a:rPr lang="cs-CZ" sz="1600" b="1" baseline="-25000" dirty="0" smtClean="0"/>
              <a:t>r</a:t>
            </a:r>
            <a:r>
              <a:rPr lang="cs-CZ" sz="1600" b="1" dirty="0" smtClean="0"/>
              <a:t> </a:t>
            </a:r>
            <a:r>
              <a:rPr lang="cs-CZ" sz="1600" b="1" dirty="0"/>
              <a:t>– potenciál </a:t>
            </a:r>
            <a:r>
              <a:rPr lang="cs-CZ" sz="1600" b="1" dirty="0" err="1" smtClean="0"/>
              <a:t>repasivace</a:t>
            </a:r>
            <a:r>
              <a:rPr lang="cs-CZ" sz="16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cs-CZ" sz="16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cs-CZ" sz="1600" b="1" dirty="0" smtClean="0"/>
              <a:t>-korozní proudová </a:t>
            </a:r>
            <a:r>
              <a:rPr lang="cs-CZ" sz="1600" b="1" dirty="0" smtClean="0"/>
              <a:t>hustota </a:t>
            </a:r>
            <a:br>
              <a:rPr lang="cs-CZ" sz="1600" b="1" dirty="0" smtClean="0"/>
            </a:br>
            <a:r>
              <a:rPr lang="cs-CZ" sz="1600" b="1" dirty="0" smtClean="0"/>
              <a:t>určuje  </a:t>
            </a:r>
            <a:r>
              <a:rPr lang="cs-CZ" sz="1600" b="1" dirty="0" smtClean="0"/>
              <a:t>střední  </a:t>
            </a:r>
            <a:r>
              <a:rPr lang="cs-CZ" sz="1600" b="1" dirty="0" smtClean="0"/>
              <a:t>rychlost</a:t>
            </a:r>
            <a:br>
              <a:rPr lang="cs-CZ" sz="1600" b="1" dirty="0" smtClean="0"/>
            </a:br>
            <a:r>
              <a:rPr lang="cs-CZ" sz="1600" b="1" dirty="0" smtClean="0"/>
              <a:t> </a:t>
            </a:r>
            <a:r>
              <a:rPr lang="cs-CZ" sz="1600" b="1" dirty="0" smtClean="0"/>
              <a:t>rozpouštění kovového materiálu </a:t>
            </a:r>
            <a:endParaRPr lang="cs-CZ" sz="1600" b="1" dirty="0"/>
          </a:p>
        </p:txBody>
      </p:sp>
      <p:sp>
        <p:nvSpPr>
          <p:cNvPr id="4" name="Textové pole 23"/>
          <p:cNvSpPr txBox="1"/>
          <p:nvPr/>
        </p:nvSpPr>
        <p:spPr>
          <a:xfrm>
            <a:off x="4770349" y="5306612"/>
            <a:ext cx="3248583" cy="3536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Potenciál E </a:t>
            </a:r>
            <a:r>
              <a:rPr lang="en-US" sz="1400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[mV],  SCE</a:t>
            </a:r>
            <a:endParaRPr lang="cs-CZ" sz="14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Textové pole 2049"/>
          <p:cNvSpPr txBox="1"/>
          <p:nvPr/>
        </p:nvSpPr>
        <p:spPr>
          <a:xfrm rot="16200000">
            <a:off x="1884184" y="3319064"/>
            <a:ext cx="3579232" cy="3958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Proudová  </a:t>
            </a:r>
            <a:r>
              <a:rPr lang="cs-CZ" sz="12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hustota </a:t>
            </a:r>
            <a:r>
              <a:rPr lang="cs-CZ" sz="12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 </a:t>
            </a:r>
            <a:r>
              <a:rPr lang="pl-PL" sz="12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[A/cm</a:t>
            </a:r>
            <a:r>
              <a:rPr lang="pl-PL" sz="1200" b="1" baseline="300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</a:t>
            </a:r>
            <a:r>
              <a:rPr lang="pl-PL" sz="12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]  </a:t>
            </a:r>
            <a:endParaRPr lang="cs-CZ" sz="12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347864" y="1268761"/>
            <a:ext cx="5435135" cy="443605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16" y="1662591"/>
            <a:ext cx="4694974" cy="357430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8" name="Textové pole 31"/>
          <p:cNvSpPr txBox="1"/>
          <p:nvPr/>
        </p:nvSpPr>
        <p:spPr>
          <a:xfrm>
            <a:off x="6728068" y="3620495"/>
            <a:ext cx="945277" cy="4243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100" dirty="0">
                <a:solidFill>
                  <a:srgbClr val="365F91"/>
                </a:solidFill>
                <a:effectLst/>
                <a:ea typeface="Calibri"/>
                <a:cs typeface="Times New Roman"/>
              </a:rPr>
              <a:t>AISI 316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ové pole 30"/>
          <p:cNvSpPr txBox="1"/>
          <p:nvPr/>
        </p:nvSpPr>
        <p:spPr>
          <a:xfrm>
            <a:off x="4229556" y="2373792"/>
            <a:ext cx="945277" cy="41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100" dirty="0">
                <a:solidFill>
                  <a:srgbClr val="C00000"/>
                </a:solidFill>
                <a:effectLst/>
                <a:ea typeface="Calibri"/>
                <a:cs typeface="Times New Roman"/>
              </a:rPr>
              <a:t>AISI 304</a:t>
            </a:r>
            <a:endParaRPr lang="cs-CZ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ovéPole 19"/>
          <p:cNvSpPr txBox="1"/>
          <p:nvPr/>
        </p:nvSpPr>
        <p:spPr>
          <a:xfrm>
            <a:off x="4389617" y="4648500"/>
            <a:ext cx="761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err="1" smtClean="0">
                <a:solidFill>
                  <a:schemeClr val="tx2"/>
                </a:solidFill>
              </a:rPr>
              <a:t>Ecor</a:t>
            </a:r>
            <a:endParaRPr lang="cs-CZ" sz="1200" dirty="0">
              <a:solidFill>
                <a:schemeClr val="tx2"/>
              </a:solidFill>
            </a:endParaRPr>
          </a:p>
        </p:txBody>
      </p:sp>
      <p:sp>
        <p:nvSpPr>
          <p:cNvPr id="11" name="TextovéPole 20"/>
          <p:cNvSpPr txBox="1"/>
          <p:nvPr/>
        </p:nvSpPr>
        <p:spPr>
          <a:xfrm>
            <a:off x="5360964" y="4226264"/>
            <a:ext cx="603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err="1" smtClean="0">
                <a:solidFill>
                  <a:schemeClr val="tx2"/>
                </a:solidFill>
              </a:rPr>
              <a:t>Ep</a:t>
            </a:r>
            <a:endParaRPr lang="cs-CZ" sz="1200" b="1" dirty="0">
              <a:solidFill>
                <a:schemeClr val="tx2"/>
              </a:solidFill>
            </a:endParaRPr>
          </a:p>
        </p:txBody>
      </p:sp>
      <p:sp>
        <p:nvSpPr>
          <p:cNvPr id="12" name="TextovéPole 21"/>
          <p:cNvSpPr txBox="1"/>
          <p:nvPr/>
        </p:nvSpPr>
        <p:spPr>
          <a:xfrm>
            <a:off x="4790190" y="4356654"/>
            <a:ext cx="603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tx2"/>
                </a:solidFill>
              </a:rPr>
              <a:t>Er</a:t>
            </a:r>
            <a:endParaRPr lang="cs-CZ" sz="1200" b="1" dirty="0">
              <a:solidFill>
                <a:schemeClr val="tx2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95536" y="2204515"/>
            <a:ext cx="576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>
                <a:solidFill>
                  <a:prstClr val="black"/>
                </a:solidFill>
              </a:rPr>
              <a:t>J</a:t>
            </a:r>
            <a:r>
              <a:rPr lang="cs-CZ" sz="1600" baseline="-25000" dirty="0" err="1">
                <a:solidFill>
                  <a:prstClr val="black"/>
                </a:solidFill>
              </a:rPr>
              <a:t>cor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990622" y="570759"/>
            <a:ext cx="6111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/>
              <a:t>Potenciodynamická</a:t>
            </a:r>
            <a:r>
              <a:rPr lang="cs-CZ" sz="2800" b="1" dirty="0"/>
              <a:t> polarizační metoda 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465614" y="6467762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latin typeface="Calibri" panose="020F0502020204030204" pitchFamily="34" charset="0"/>
              </a:rPr>
              <a:t>Monika </a:t>
            </a:r>
            <a:r>
              <a:rPr lang="cs-CZ" sz="1000" b="1" dirty="0" err="1" smtClean="0">
                <a:latin typeface="Calibri" pitchFamily="34" charset="0"/>
              </a:rPr>
              <a:t>Losertová</a:t>
            </a:r>
            <a:r>
              <a:rPr lang="cs-CZ" sz="1000" b="1" dirty="0" smtClean="0">
                <a:latin typeface="Calibri" pitchFamily="34" charset="0"/>
              </a:rPr>
              <a:t> Fakulta </a:t>
            </a:r>
            <a:r>
              <a:rPr lang="cs-CZ" sz="1000" b="1" dirty="0" smtClean="0">
                <a:latin typeface="Calibri" pitchFamily="34" charset="0"/>
              </a:rPr>
              <a:t>metalurgie a materiálového inženýrství, RMTVC, VŠB-TU </a:t>
            </a:r>
            <a:r>
              <a:rPr lang="cs-CZ" sz="1000" b="1" dirty="0" smtClean="0">
                <a:latin typeface="Calibri" pitchFamily="34" charset="0"/>
              </a:rPr>
              <a:t>Ostrava, 2018</a:t>
            </a:r>
            <a:endParaRPr lang="cs-CZ" sz="10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4835" y="404664"/>
            <a:ext cx="6705600" cy="609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Výzkum </a:t>
            </a:r>
            <a:r>
              <a:rPr lang="cs-CZ" sz="2800" b="1" dirty="0" smtClean="0">
                <a:solidFill>
                  <a:schemeClr val="tx1"/>
                </a:solidFill>
              </a:rPr>
              <a:t>a analýzy materiálů implantátů </a:t>
            </a:r>
            <a:endParaRPr lang="cs-CZ" sz="2800" b="1" dirty="0" smtClean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980728"/>
            <a:ext cx="8604448" cy="573325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fontAlgn="auto">
              <a:spcBef>
                <a:spcPct val="0"/>
              </a:spcBef>
              <a:spcAft>
                <a:spcPct val="60000"/>
              </a:spcAft>
              <a:buClrTx/>
              <a:buFont typeface="Wingdings" pitchFamily="2" charset="2"/>
              <a:buNone/>
            </a:pPr>
            <a:r>
              <a:rPr lang="cs-CZ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Výzkumné laboratoře</a:t>
            </a:r>
            <a:r>
              <a:rPr lang="cs-CZ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FMMI </a:t>
            </a:r>
            <a:r>
              <a:rPr lang="cs-CZ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VŠB-TU </a:t>
            </a:r>
            <a:r>
              <a:rPr lang="cs-CZ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Ostrava jsou </a:t>
            </a:r>
            <a:r>
              <a:rPr lang="cs-CZ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schopny </a:t>
            </a:r>
            <a:r>
              <a:rPr lang="cs-CZ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zajistit:</a:t>
            </a:r>
          </a:p>
          <a:p>
            <a:pPr marL="352425" indent="-352425" fontAlgn="auto">
              <a:spcBef>
                <a:spcPct val="0"/>
              </a:spcBef>
              <a:spcAft>
                <a:spcPct val="60000"/>
              </a:spcAft>
              <a:buClrTx/>
              <a:buFont typeface="Wingdings" pitchFamily="2" charset="2"/>
              <a:buAutoNum type="arabicPeriod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Stanovení, posouzení a porovnání jakosti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implantátů z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hlediska strukturních, chemických a mechanických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vlastností.</a:t>
            </a:r>
          </a:p>
          <a:p>
            <a:pPr marL="352425" indent="-352425">
              <a:spcBef>
                <a:spcPct val="0"/>
              </a:spcBef>
              <a:spcAft>
                <a:spcPct val="60000"/>
              </a:spcAft>
              <a:buClrTx/>
              <a:buFont typeface="Wingdings" pitchFamily="2" charset="2"/>
              <a:buAutoNum type="arabicPeriod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Provádění a vyhodnocení korozně elektrochemických zkoušek kovových materiálů (ocelí, slitin titanu,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nitinoly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pro implantáty (stenty, dlahy, dráty, šrouby). </a:t>
            </a:r>
          </a:p>
          <a:p>
            <a:pPr marL="352425" indent="-352425" fontAlgn="auto">
              <a:spcBef>
                <a:spcPct val="0"/>
              </a:spcBef>
              <a:spcAft>
                <a:spcPct val="60000"/>
              </a:spcAft>
              <a:buClrTx/>
              <a:buFont typeface="Wingdings" pitchFamily="2" charset="2"/>
              <a:buAutoNum type="arabicPeriod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Analýza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poškození implantátů.</a:t>
            </a:r>
          </a:p>
          <a:p>
            <a:pPr marL="352425" indent="-352425">
              <a:spcBef>
                <a:spcPct val="0"/>
              </a:spcBef>
              <a:spcAft>
                <a:spcPct val="60000"/>
              </a:spcAft>
              <a:buClrTx/>
              <a:buFont typeface="Wingdings" pitchFamily="2" charset="2"/>
              <a:buAutoNum type="arabicPeriod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Studium vlivu </a:t>
            </a:r>
            <a:r>
              <a:rPr lang="cs-CZ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mikromechanismů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poškozování a hodnocení vlivu různých faktorů na mez únavy kovových materiálů jak při cyklickém, tak i při statickém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zatěžování.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2425" indent="-352425" fontAlgn="auto">
              <a:spcBef>
                <a:spcPct val="0"/>
              </a:spcBef>
              <a:spcAft>
                <a:spcPct val="60000"/>
              </a:spcAft>
              <a:buClrTx/>
              <a:buFont typeface="Wingdings" pitchFamily="2" charset="2"/>
              <a:buAutoNum type="arabicPeriod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Studium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porovnání korozní odolnosti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materiálů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 souvislosti s biokompatibilitou a uvolňováním korozních produktů (iontů kovů) do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organismu (podle norem).</a:t>
            </a:r>
          </a:p>
          <a:p>
            <a:pPr marL="352425" indent="-352425">
              <a:spcBef>
                <a:spcPct val="0"/>
              </a:spcBef>
              <a:spcAft>
                <a:spcPct val="60000"/>
              </a:spcAft>
              <a:buClrTx/>
              <a:buFont typeface="Wingdings" pitchFamily="2" charset="2"/>
              <a:buAutoNum type="arabicPeriod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 a hodnocení struktury, povrchových úprav, povlaků a vrstev implantátů podle norem. </a:t>
            </a:r>
          </a:p>
          <a:p>
            <a:pPr marL="352425" indent="-352425" fontAlgn="auto">
              <a:spcBef>
                <a:spcPct val="0"/>
              </a:spcBef>
              <a:spcAft>
                <a:spcPct val="60000"/>
              </a:spcAft>
              <a:buClrTx/>
              <a:buFont typeface="Wingdings" pitchFamily="2" charset="2"/>
              <a:buAutoNum type="arabicPeriod"/>
            </a:pP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67744" y="6590873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latin typeface="Calibri" panose="020F0502020204030204" pitchFamily="34" charset="0"/>
              </a:rPr>
              <a:t>Monika </a:t>
            </a:r>
            <a:r>
              <a:rPr lang="cs-CZ" sz="1000" b="1" dirty="0" err="1" smtClean="0">
                <a:latin typeface="Calibri" pitchFamily="34" charset="0"/>
              </a:rPr>
              <a:t>Losertová</a:t>
            </a:r>
            <a:r>
              <a:rPr lang="cs-CZ" sz="1000" b="1" dirty="0" smtClean="0">
                <a:latin typeface="Calibri" pitchFamily="34" charset="0"/>
              </a:rPr>
              <a:t> Fakulta </a:t>
            </a:r>
            <a:r>
              <a:rPr lang="cs-CZ" sz="1000" b="1" dirty="0" smtClean="0">
                <a:latin typeface="Calibri" pitchFamily="34" charset="0"/>
              </a:rPr>
              <a:t>metalurgie a materiálového inženýrství, RMTVC, VŠB-TU </a:t>
            </a:r>
            <a:r>
              <a:rPr lang="cs-CZ" sz="1000" b="1" dirty="0" smtClean="0">
                <a:latin typeface="Calibri" pitchFamily="34" charset="0"/>
              </a:rPr>
              <a:t>Ostrava, 2018</a:t>
            </a:r>
            <a:endParaRPr lang="cs-CZ" sz="10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6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563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Selhání implantátů</a:t>
            </a:r>
            <a:endParaRPr lang="cs-CZ" sz="2400" b="1" dirty="0"/>
          </a:p>
        </p:txBody>
      </p:sp>
      <p:pic>
        <p:nvPicPr>
          <p:cNvPr id="1027" name="Picture 122" descr="..\..\Granty\MEDIN-TACR\CenKompVSB\Foto-implant\DSC_0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0" t="15619" r="27225"/>
          <a:stretch>
            <a:fillRect/>
          </a:stretch>
        </p:blipFill>
        <p:spPr bwMode="auto">
          <a:xfrm rot="5400000">
            <a:off x="3509692" y="-1986742"/>
            <a:ext cx="1795710" cy="75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17" descr="..\..\Granty\MEDIN-TACR\CenKompVSB\Foto-implant\DSC_00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5" r="29446" b="600"/>
          <a:stretch>
            <a:fillRect/>
          </a:stretch>
        </p:blipFill>
        <p:spPr bwMode="auto">
          <a:xfrm rot="-5400000">
            <a:off x="3224146" y="54009"/>
            <a:ext cx="2376264" cy="752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19" descr="..\..\Granty\MEDIN-TACR\CenKompVSB\Foto-implant\DSC_00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9" t="3531" r="44722"/>
          <a:stretch>
            <a:fillRect/>
          </a:stretch>
        </p:blipFill>
        <p:spPr bwMode="auto">
          <a:xfrm rot="5400000">
            <a:off x="4097776" y="1565888"/>
            <a:ext cx="631481" cy="752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02072" y="5644658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Ma</a:t>
            </a:r>
            <a:r>
              <a:rPr lang="cs-CZ" b="1" dirty="0" err="1" smtClean="0"/>
              <a:t>kropohled</a:t>
            </a:r>
            <a:r>
              <a:rPr lang="cs-CZ" b="1" dirty="0" smtClean="0"/>
              <a:t> na porušené implantáty</a:t>
            </a:r>
            <a:r>
              <a:rPr lang="en-GB" b="1" dirty="0" smtClean="0"/>
              <a:t>: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en-GB" b="1" dirty="0" smtClean="0"/>
              <a:t>a</a:t>
            </a:r>
            <a:r>
              <a:rPr lang="en-GB" b="1" dirty="0"/>
              <a:t>) </a:t>
            </a:r>
            <a:r>
              <a:rPr lang="cs-CZ" b="1" dirty="0" smtClean="0"/>
              <a:t>dlaha</a:t>
            </a:r>
            <a:r>
              <a:rPr lang="en-GB" b="1" dirty="0" smtClean="0"/>
              <a:t>, </a:t>
            </a:r>
            <a:r>
              <a:rPr lang="en-GB" b="1" dirty="0"/>
              <a:t>b) </a:t>
            </a:r>
            <a:r>
              <a:rPr lang="en-GB" b="1" dirty="0" err="1" smtClean="0"/>
              <a:t>intramedul</a:t>
            </a:r>
            <a:r>
              <a:rPr lang="cs-CZ" b="1" dirty="0" err="1" smtClean="0"/>
              <a:t>ární</a:t>
            </a:r>
            <a:r>
              <a:rPr lang="cs-CZ" b="1" dirty="0" smtClean="0"/>
              <a:t> hřeb</a:t>
            </a:r>
            <a:r>
              <a:rPr lang="en-GB" b="1" dirty="0" smtClean="0"/>
              <a:t> a </a:t>
            </a:r>
            <a:r>
              <a:rPr lang="en-GB" b="1" dirty="0"/>
              <a:t>c) </a:t>
            </a:r>
            <a:r>
              <a:rPr lang="en-GB" b="1" dirty="0" smtClean="0"/>
              <a:t>elastic</a:t>
            </a:r>
            <a:r>
              <a:rPr lang="cs-CZ" b="1" dirty="0" err="1" smtClean="0"/>
              <a:t>ký</a:t>
            </a:r>
            <a:r>
              <a:rPr lang="cs-CZ" b="1" dirty="0" smtClean="0"/>
              <a:t> hřeb</a:t>
            </a:r>
            <a:endParaRPr lang="cs-CZ" b="1" dirty="0"/>
          </a:p>
        </p:txBody>
      </p:sp>
      <p:sp>
        <p:nvSpPr>
          <p:cNvPr id="2" name="Ovál 1"/>
          <p:cNvSpPr/>
          <p:nvPr/>
        </p:nvSpPr>
        <p:spPr>
          <a:xfrm>
            <a:off x="1627524" y="3818277"/>
            <a:ext cx="943957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4355976" y="1628800"/>
            <a:ext cx="1167834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043608" y="5286440"/>
            <a:ext cx="1167834" cy="5188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1747" y="6427113"/>
            <a:ext cx="88807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err="1" smtClean="0">
                <a:hlinkClick r:id="rId5" tooltip="Show author details"/>
              </a:rPr>
              <a:t>Losertová</a:t>
            </a:r>
            <a:r>
              <a:rPr lang="cs-CZ" sz="1100" dirty="0" smtClean="0">
                <a:hlinkClick r:id="rId5" tooltip="Show author details"/>
              </a:rPr>
              <a:t>, M.</a:t>
            </a:r>
            <a:r>
              <a:rPr lang="cs-CZ" sz="1100" dirty="0" smtClean="0"/>
              <a:t>, </a:t>
            </a:r>
            <a:r>
              <a:rPr lang="cs-CZ" sz="1100" dirty="0" smtClean="0">
                <a:hlinkClick r:id="rId6" tooltip="Show author details"/>
              </a:rPr>
              <a:t>Drápala, J.</a:t>
            </a:r>
            <a:r>
              <a:rPr lang="cs-CZ" sz="1100" dirty="0" smtClean="0"/>
              <a:t>, </a:t>
            </a:r>
            <a:r>
              <a:rPr lang="cs-CZ" sz="1100" dirty="0" smtClean="0">
                <a:hlinkClick r:id="rId7" tooltip="Show author details"/>
              </a:rPr>
              <a:t>Konečná, K.</a:t>
            </a:r>
            <a:r>
              <a:rPr lang="cs-CZ" sz="1100" dirty="0" smtClean="0"/>
              <a:t>, </a:t>
            </a:r>
            <a:r>
              <a:rPr lang="cs-CZ" sz="1100" dirty="0" smtClean="0">
                <a:hlinkClick r:id="rId8" tooltip="Show author details"/>
              </a:rPr>
              <a:t>Pleva, L.</a:t>
            </a:r>
            <a:r>
              <a:rPr lang="cs-CZ" sz="1100" dirty="0" smtClean="0"/>
              <a:t>  </a:t>
            </a:r>
            <a:r>
              <a:rPr lang="en-US" sz="1100" b="1" dirty="0" smtClean="0"/>
              <a:t>Study </a:t>
            </a:r>
            <a:r>
              <a:rPr lang="en-US" sz="1100" b="1" dirty="0"/>
              <a:t>of fracture feature of titanium based alloys for biocompatible implants after removal from human </a:t>
            </a:r>
            <a:r>
              <a:rPr lang="en-US" sz="1100" b="1" dirty="0" smtClean="0"/>
              <a:t>body</a:t>
            </a:r>
            <a:r>
              <a:rPr lang="cs-CZ" sz="1100" b="1" dirty="0" smtClean="0"/>
              <a:t> </a:t>
            </a:r>
            <a:r>
              <a:rPr lang="cs-CZ" sz="1100" dirty="0" err="1" smtClean="0">
                <a:hlinkClick r:id="rId9" tooltip="Show source title details"/>
              </a:rPr>
              <a:t>Materials</a:t>
            </a:r>
            <a:r>
              <a:rPr lang="cs-CZ" sz="1100" dirty="0" smtClean="0">
                <a:hlinkClick r:id="rId9" tooltip="Show source title details"/>
              </a:rPr>
              <a:t> Science </a:t>
            </a:r>
            <a:r>
              <a:rPr lang="cs-CZ" sz="1100" dirty="0" err="1" smtClean="0">
                <a:hlinkClick r:id="rId9" tooltip="Show source title details"/>
              </a:rPr>
              <a:t>Forum</a:t>
            </a:r>
            <a:r>
              <a:rPr lang="cs-CZ" sz="1100" dirty="0" smtClean="0"/>
              <a:t> 782, pp. 449-452 </a:t>
            </a:r>
          </a:p>
        </p:txBody>
      </p:sp>
    </p:spTree>
    <p:extLst>
      <p:ext uri="{BB962C8B-B14F-4D97-AF65-F5344CB8AC3E}">
        <p14:creationId xmlns:p14="http://schemas.microsoft.com/office/powerpoint/2010/main" val="285169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5830" y="274638"/>
            <a:ext cx="5160970" cy="1143000"/>
          </a:xfrm>
        </p:spPr>
        <p:txBody>
          <a:bodyPr>
            <a:normAutofit/>
          </a:bodyPr>
          <a:lstStyle/>
          <a:p>
            <a:r>
              <a:rPr lang="en-GB" sz="2800" b="1" dirty="0"/>
              <a:t>SEM </a:t>
            </a:r>
            <a:r>
              <a:rPr lang="cs-CZ" sz="2800" b="1" dirty="0" smtClean="0"/>
              <a:t>snímky mikrostruktury</a:t>
            </a:r>
            <a:endParaRPr lang="cs-CZ" sz="2800" b="1" dirty="0"/>
          </a:p>
        </p:txBody>
      </p:sp>
      <p:pic>
        <p:nvPicPr>
          <p:cNvPr id="3" name="Obrázek 2" descr="2_1BEC.jpg"/>
          <p:cNvPicPr/>
          <p:nvPr/>
        </p:nvPicPr>
        <p:blipFill>
          <a:blip r:embed="rId2">
            <a:lum bright="-10000"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5657" y="188640"/>
            <a:ext cx="3152144" cy="2139930"/>
          </a:xfrm>
          <a:prstGeom prst="rect">
            <a:avLst/>
          </a:prstGeom>
          <a:noFill/>
        </p:spPr>
      </p:pic>
      <p:pic>
        <p:nvPicPr>
          <p:cNvPr id="4" name="Obrázek 3" descr="1_2BEC.jpg"/>
          <p:cNvPicPr/>
          <p:nvPr/>
        </p:nvPicPr>
        <p:blipFill>
          <a:blip r:embed="rId4">
            <a:lum bright="-10000" contras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5657" y="2348656"/>
            <a:ext cx="3152144" cy="2139930"/>
          </a:xfrm>
          <a:prstGeom prst="rect">
            <a:avLst/>
          </a:prstGeom>
          <a:noFill/>
        </p:spPr>
      </p:pic>
      <p:pic>
        <p:nvPicPr>
          <p:cNvPr id="5" name="Obrázek 4" descr="3_1BEC.jpg"/>
          <p:cNvPicPr/>
          <p:nvPr/>
        </p:nvPicPr>
        <p:blipFill>
          <a:blip r:embed="rId6">
            <a:lum bright="-10000" contrast="3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5658" y="4581128"/>
            <a:ext cx="3152144" cy="1952561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525830" y="1916832"/>
            <a:ext cx="56181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cs-CZ" b="1" dirty="0" smtClean="0"/>
              <a:t>dlaha z </a:t>
            </a:r>
            <a:r>
              <a:rPr lang="en-GB" b="1" dirty="0" err="1" smtClean="0"/>
              <a:t>cpTi</a:t>
            </a:r>
            <a:r>
              <a:rPr lang="en-GB" b="1" dirty="0" smtClean="0"/>
              <a:t>, </a:t>
            </a:r>
            <a:endParaRPr lang="cs-CZ" b="1" dirty="0" smtClean="0"/>
          </a:p>
          <a:p>
            <a:pPr marL="342900" indent="-342900">
              <a:buAutoNum type="alphaLcParenR"/>
            </a:pPr>
            <a:endParaRPr lang="cs-CZ" b="1" dirty="0"/>
          </a:p>
          <a:p>
            <a:pPr marL="342900" indent="-342900">
              <a:buAutoNum type="alphaLcParenR"/>
            </a:pPr>
            <a:endParaRPr lang="cs-CZ" b="1" dirty="0" smtClean="0"/>
          </a:p>
          <a:p>
            <a:pPr marL="342900" indent="-342900">
              <a:buAutoNum type="alphaLcParenR"/>
            </a:pPr>
            <a:endParaRPr lang="cs-CZ" b="1" dirty="0"/>
          </a:p>
          <a:p>
            <a:pPr marL="342900" indent="-342900">
              <a:buAutoNum type="alphaLcParenR"/>
            </a:pPr>
            <a:endParaRPr lang="cs-CZ" b="1" dirty="0" smtClean="0"/>
          </a:p>
          <a:p>
            <a:pPr marL="342900" indent="-342900">
              <a:buAutoNum type="alphaLcParenR"/>
            </a:pPr>
            <a:endParaRPr lang="cs-CZ" b="1" dirty="0" smtClean="0"/>
          </a:p>
          <a:p>
            <a:pPr marL="342900" indent="-342900">
              <a:buAutoNum type="alphaLcParenR"/>
            </a:pPr>
            <a:r>
              <a:rPr lang="en-GB" b="1" dirty="0" err="1" smtClean="0"/>
              <a:t>intramedul</a:t>
            </a:r>
            <a:r>
              <a:rPr lang="cs-CZ" b="1" dirty="0" err="1" smtClean="0"/>
              <a:t>ární</a:t>
            </a:r>
            <a:r>
              <a:rPr lang="cs-CZ" b="1" dirty="0" smtClean="0"/>
              <a:t> hřeb z </a:t>
            </a:r>
            <a:r>
              <a:rPr lang="en-GB" b="1" dirty="0" smtClean="0"/>
              <a:t>(alpha-beta</a:t>
            </a:r>
            <a:r>
              <a:rPr lang="cs-CZ" b="1" dirty="0" smtClean="0"/>
              <a:t>) slitiny </a:t>
            </a:r>
            <a:r>
              <a:rPr lang="en-GB" b="1" dirty="0" smtClean="0"/>
              <a:t>Ti-6Al-7Nb </a:t>
            </a:r>
            <a:endParaRPr lang="cs-CZ" b="1" dirty="0" smtClean="0"/>
          </a:p>
          <a:p>
            <a:pPr marL="342900" indent="-342900">
              <a:buAutoNum type="alphaLcParenR"/>
            </a:pPr>
            <a:endParaRPr lang="cs-CZ" b="1" dirty="0"/>
          </a:p>
          <a:p>
            <a:pPr marL="342900" indent="-342900">
              <a:buAutoNum type="alphaLcParenR"/>
            </a:pPr>
            <a:endParaRPr lang="cs-CZ" b="1" dirty="0" smtClean="0"/>
          </a:p>
          <a:p>
            <a:pPr marL="342900" indent="-342900">
              <a:buAutoNum type="alphaLcParenR"/>
            </a:pPr>
            <a:endParaRPr lang="cs-CZ" b="1" dirty="0"/>
          </a:p>
          <a:p>
            <a:pPr marL="342900" indent="-342900">
              <a:buAutoNum type="alphaLcParenR"/>
            </a:pPr>
            <a:endParaRPr lang="cs-CZ" b="1" dirty="0" smtClean="0"/>
          </a:p>
          <a:p>
            <a:pPr marL="342900" indent="-342900">
              <a:buAutoNum type="alphaLcParenR"/>
            </a:pPr>
            <a:endParaRPr lang="cs-CZ" b="1" dirty="0"/>
          </a:p>
          <a:p>
            <a:pPr marL="342900" indent="-342900">
              <a:buAutoNum type="alphaLcParenR"/>
            </a:pPr>
            <a:endParaRPr lang="cs-CZ" b="1" dirty="0" smtClean="0"/>
          </a:p>
          <a:p>
            <a:pPr marL="342900" indent="-342900">
              <a:buAutoNum type="alphaLcParenR"/>
            </a:pPr>
            <a:r>
              <a:rPr lang="en-GB" b="1" dirty="0" smtClean="0"/>
              <a:t>elastic</a:t>
            </a:r>
            <a:r>
              <a:rPr lang="cs-CZ" b="1" dirty="0" err="1" smtClean="0"/>
              <a:t>ký</a:t>
            </a:r>
            <a:r>
              <a:rPr lang="cs-CZ" b="1" dirty="0" smtClean="0"/>
              <a:t> hřeb </a:t>
            </a:r>
            <a:r>
              <a:rPr lang="en-GB" b="1" dirty="0" smtClean="0"/>
              <a:t>(alpha-beta</a:t>
            </a:r>
            <a:r>
              <a:rPr lang="cs-CZ" b="1" dirty="0" smtClean="0"/>
              <a:t>) slitina</a:t>
            </a:r>
            <a:r>
              <a:rPr lang="en-GB" b="1" dirty="0" smtClean="0"/>
              <a:t> Ti-6Al-7Nb </a:t>
            </a:r>
            <a:endParaRPr lang="cs-CZ" b="1" dirty="0" smtClean="0"/>
          </a:p>
          <a:p>
            <a:pPr marL="342900" indent="-342900">
              <a:buAutoNum type="alphaLcParenR"/>
            </a:pPr>
            <a:endParaRPr lang="cs-CZ" b="1" dirty="0"/>
          </a:p>
          <a:p>
            <a:endParaRPr lang="cs-CZ" b="1" dirty="0" smtClean="0"/>
          </a:p>
        </p:txBody>
      </p:sp>
      <p:sp>
        <p:nvSpPr>
          <p:cNvPr id="7" name="Obdélník 6"/>
          <p:cNvSpPr/>
          <p:nvPr/>
        </p:nvSpPr>
        <p:spPr>
          <a:xfrm>
            <a:off x="11747" y="6427113"/>
            <a:ext cx="88807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err="1" smtClean="0">
                <a:hlinkClick r:id="rId8" tooltip="Show author details"/>
              </a:rPr>
              <a:t>Losertová</a:t>
            </a:r>
            <a:r>
              <a:rPr lang="cs-CZ" sz="1100" dirty="0" smtClean="0">
                <a:hlinkClick r:id="rId8" tooltip="Show author details"/>
              </a:rPr>
              <a:t>, M.</a:t>
            </a:r>
            <a:r>
              <a:rPr lang="cs-CZ" sz="1100" dirty="0" smtClean="0"/>
              <a:t>, </a:t>
            </a:r>
            <a:r>
              <a:rPr lang="cs-CZ" sz="1100" dirty="0" smtClean="0">
                <a:hlinkClick r:id="rId9" tooltip="Show author details"/>
              </a:rPr>
              <a:t>Drápala, J.</a:t>
            </a:r>
            <a:r>
              <a:rPr lang="cs-CZ" sz="1100" dirty="0" smtClean="0"/>
              <a:t>, </a:t>
            </a:r>
            <a:r>
              <a:rPr lang="cs-CZ" sz="1100" dirty="0" smtClean="0">
                <a:hlinkClick r:id="rId10" tooltip="Show author details"/>
              </a:rPr>
              <a:t>Konečná, K.</a:t>
            </a:r>
            <a:r>
              <a:rPr lang="cs-CZ" sz="1100" dirty="0" smtClean="0"/>
              <a:t>, </a:t>
            </a:r>
            <a:r>
              <a:rPr lang="cs-CZ" sz="1100" dirty="0" smtClean="0">
                <a:hlinkClick r:id="rId11" tooltip="Show author details"/>
              </a:rPr>
              <a:t>Pleva, L.</a:t>
            </a:r>
            <a:r>
              <a:rPr lang="cs-CZ" sz="1100" dirty="0" smtClean="0"/>
              <a:t>  </a:t>
            </a:r>
            <a:r>
              <a:rPr lang="en-US" sz="1100" b="1" dirty="0" smtClean="0"/>
              <a:t>Study </a:t>
            </a:r>
            <a:r>
              <a:rPr lang="en-US" sz="1100" b="1" dirty="0"/>
              <a:t>of fracture feature of titanium based alloys for biocompatible implants after removal from human </a:t>
            </a:r>
            <a:r>
              <a:rPr lang="en-US" sz="1100" b="1" dirty="0" smtClean="0"/>
              <a:t>body</a:t>
            </a:r>
            <a:r>
              <a:rPr lang="cs-CZ" sz="1100" b="1" dirty="0" smtClean="0"/>
              <a:t> </a:t>
            </a:r>
            <a:r>
              <a:rPr lang="cs-CZ" sz="1100" dirty="0" err="1" smtClean="0">
                <a:hlinkClick r:id="rId12" tooltip="Show source title details"/>
              </a:rPr>
              <a:t>Materials</a:t>
            </a:r>
            <a:r>
              <a:rPr lang="cs-CZ" sz="1100" dirty="0" smtClean="0">
                <a:hlinkClick r:id="rId12" tooltip="Show source title details"/>
              </a:rPr>
              <a:t> Science </a:t>
            </a:r>
            <a:r>
              <a:rPr lang="cs-CZ" sz="1100" dirty="0" err="1" smtClean="0">
                <a:hlinkClick r:id="rId12" tooltip="Show source title details"/>
              </a:rPr>
              <a:t>Forum</a:t>
            </a:r>
            <a:r>
              <a:rPr lang="cs-CZ" sz="1100" dirty="0" smtClean="0"/>
              <a:t> 782, pp. 449-452 </a:t>
            </a:r>
          </a:p>
        </p:txBody>
      </p:sp>
    </p:spTree>
    <p:extLst>
      <p:ext uri="{BB962C8B-B14F-4D97-AF65-F5344CB8AC3E}">
        <p14:creationId xmlns:p14="http://schemas.microsoft.com/office/powerpoint/2010/main" val="77772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593" y="476672"/>
            <a:ext cx="4906888" cy="648072"/>
          </a:xfrm>
        </p:spPr>
        <p:txBody>
          <a:bodyPr>
            <a:normAutofit/>
          </a:bodyPr>
          <a:lstStyle/>
          <a:p>
            <a:r>
              <a:rPr lang="en-GB" sz="2800" b="1" dirty="0"/>
              <a:t>SEM </a:t>
            </a:r>
            <a:r>
              <a:rPr lang="cs-CZ" sz="2800" b="1" dirty="0" smtClean="0"/>
              <a:t>snímky lomu - dlaha </a:t>
            </a:r>
            <a:r>
              <a:rPr lang="cs-CZ" sz="2800" b="1" dirty="0"/>
              <a:t>z </a:t>
            </a:r>
            <a:r>
              <a:rPr lang="en-GB" sz="2800" b="1" dirty="0" err="1"/>
              <a:t>cpTi</a:t>
            </a:r>
            <a:r>
              <a:rPr lang="en-GB" sz="2800" b="1" dirty="0"/>
              <a:t>, </a:t>
            </a:r>
            <a:endParaRPr lang="cs-CZ" sz="2800" b="1" dirty="0"/>
          </a:p>
        </p:txBody>
      </p:sp>
      <p:pic>
        <p:nvPicPr>
          <p:cNvPr id="3" name="Obrázek 2" descr="2 lom det5_2BEI.jpg"/>
          <p:cNvPicPr/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90823" y="4149080"/>
            <a:ext cx="3129049" cy="2278033"/>
          </a:xfrm>
          <a:prstGeom prst="rect">
            <a:avLst/>
          </a:prstGeom>
          <a:noFill/>
        </p:spPr>
      </p:pic>
      <p:pic>
        <p:nvPicPr>
          <p:cNvPr id="4" name="Obrázek 3" descr="2 lom det2_1SEI.jpg"/>
          <p:cNvPicPr/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580112" y="4149080"/>
            <a:ext cx="3174175" cy="2255028"/>
          </a:xfrm>
          <a:prstGeom prst="rect">
            <a:avLst/>
          </a:prstGeom>
          <a:noFill/>
        </p:spPr>
      </p:pic>
      <p:pic>
        <p:nvPicPr>
          <p:cNvPr id="5" name="Obrázek 4" descr="2 lom nahled_2BEI.jpg"/>
          <p:cNvPicPr/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90822" y="328110"/>
            <a:ext cx="3777121" cy="305016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1747" y="3539350"/>
            <a:ext cx="9132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b</a:t>
            </a:r>
            <a:r>
              <a:rPr lang="en-GB" sz="2000" b="1" dirty="0"/>
              <a:t>) </a:t>
            </a:r>
            <a:r>
              <a:rPr lang="cs-CZ" sz="2000" b="1" dirty="0" smtClean="0"/>
              <a:t>šíření lomu: </a:t>
            </a:r>
            <a:r>
              <a:rPr lang="cs-CZ" sz="2000" b="1" dirty="0" err="1" smtClean="0"/>
              <a:t>striace</a:t>
            </a:r>
            <a:r>
              <a:rPr lang="cs-CZ" sz="2000" b="1" dirty="0" smtClean="0"/>
              <a:t> a sekundární  trhliny     </a:t>
            </a:r>
            <a:r>
              <a:rPr lang="en-GB" sz="2000" b="1" dirty="0" smtClean="0"/>
              <a:t>c</a:t>
            </a:r>
            <a:r>
              <a:rPr lang="en-GB" sz="2000" b="1" dirty="0"/>
              <a:t>) </a:t>
            </a:r>
            <a:r>
              <a:rPr lang="cs-CZ" sz="2000" b="1" dirty="0" smtClean="0"/>
              <a:t>houževnaté jamky v oblasti </a:t>
            </a:r>
            <a:r>
              <a:rPr lang="cs-CZ" sz="2000" b="1" dirty="0" err="1" smtClean="0"/>
              <a:t>dolomu</a:t>
            </a:r>
            <a:r>
              <a:rPr lang="en-GB" sz="2000" b="1" dirty="0" smtClean="0"/>
              <a:t>.</a:t>
            </a:r>
            <a:endParaRPr lang="cs-CZ" sz="2000" b="1" dirty="0"/>
          </a:p>
        </p:txBody>
      </p:sp>
      <p:sp>
        <p:nvSpPr>
          <p:cNvPr id="7" name="Obdélník 6"/>
          <p:cNvSpPr/>
          <p:nvPr/>
        </p:nvSpPr>
        <p:spPr>
          <a:xfrm>
            <a:off x="11747" y="6427113"/>
            <a:ext cx="88807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err="1" smtClean="0">
                <a:hlinkClick r:id="rId5" tooltip="Show author details"/>
              </a:rPr>
              <a:t>Losertová</a:t>
            </a:r>
            <a:r>
              <a:rPr lang="cs-CZ" sz="1100" dirty="0" smtClean="0">
                <a:hlinkClick r:id="rId5" tooltip="Show author details"/>
              </a:rPr>
              <a:t>, M.</a:t>
            </a:r>
            <a:r>
              <a:rPr lang="cs-CZ" sz="1100" dirty="0" smtClean="0"/>
              <a:t>, </a:t>
            </a:r>
            <a:r>
              <a:rPr lang="cs-CZ" sz="1100" dirty="0" smtClean="0">
                <a:hlinkClick r:id="rId6" tooltip="Show author details"/>
              </a:rPr>
              <a:t>Drápala, J.</a:t>
            </a:r>
            <a:r>
              <a:rPr lang="cs-CZ" sz="1100" dirty="0" smtClean="0"/>
              <a:t>, </a:t>
            </a:r>
            <a:r>
              <a:rPr lang="cs-CZ" sz="1100" dirty="0" smtClean="0">
                <a:hlinkClick r:id="rId7" tooltip="Show author details"/>
              </a:rPr>
              <a:t>Konečná, K.</a:t>
            </a:r>
            <a:r>
              <a:rPr lang="cs-CZ" sz="1100" dirty="0" smtClean="0"/>
              <a:t>, </a:t>
            </a:r>
            <a:r>
              <a:rPr lang="cs-CZ" sz="1100" dirty="0" smtClean="0">
                <a:hlinkClick r:id="rId8" tooltip="Show author details"/>
              </a:rPr>
              <a:t>Pleva, L.</a:t>
            </a:r>
            <a:r>
              <a:rPr lang="cs-CZ" sz="1100" dirty="0" smtClean="0"/>
              <a:t>  </a:t>
            </a:r>
            <a:r>
              <a:rPr lang="en-US" sz="1100" b="1" dirty="0" smtClean="0"/>
              <a:t>Study </a:t>
            </a:r>
            <a:r>
              <a:rPr lang="en-US" sz="1100" b="1" dirty="0"/>
              <a:t>of fracture feature of titanium based alloys for biocompatible implants after removal from human </a:t>
            </a:r>
            <a:r>
              <a:rPr lang="en-US" sz="1100" b="1" dirty="0" smtClean="0"/>
              <a:t>body</a:t>
            </a:r>
            <a:r>
              <a:rPr lang="cs-CZ" sz="1100" b="1" dirty="0" smtClean="0"/>
              <a:t> </a:t>
            </a:r>
            <a:r>
              <a:rPr lang="cs-CZ" sz="1100" dirty="0" err="1" smtClean="0">
                <a:hlinkClick r:id="rId9" tooltip="Show source title details"/>
              </a:rPr>
              <a:t>Materials</a:t>
            </a:r>
            <a:r>
              <a:rPr lang="cs-CZ" sz="1100" dirty="0" smtClean="0">
                <a:hlinkClick r:id="rId9" tooltip="Show source title details"/>
              </a:rPr>
              <a:t> Science </a:t>
            </a:r>
            <a:r>
              <a:rPr lang="cs-CZ" sz="1100" dirty="0" err="1" smtClean="0">
                <a:hlinkClick r:id="rId9" tooltip="Show source title details"/>
              </a:rPr>
              <a:t>Forum</a:t>
            </a:r>
            <a:r>
              <a:rPr lang="cs-CZ" sz="1100" dirty="0" smtClean="0"/>
              <a:t> 782, pp. 449-452 </a:t>
            </a:r>
          </a:p>
        </p:txBody>
      </p:sp>
      <p:sp>
        <p:nvSpPr>
          <p:cNvPr id="8" name="Obdélník 7"/>
          <p:cNvSpPr/>
          <p:nvPr/>
        </p:nvSpPr>
        <p:spPr>
          <a:xfrm>
            <a:off x="4283967" y="1527175"/>
            <a:ext cx="4860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a</a:t>
            </a:r>
            <a:r>
              <a:rPr lang="en-GB" sz="2000" b="1" dirty="0"/>
              <a:t>) </a:t>
            </a:r>
            <a:r>
              <a:rPr lang="en-GB" sz="2000" b="1" dirty="0" err="1" smtClean="0"/>
              <a:t>typic</a:t>
            </a:r>
            <a:r>
              <a:rPr lang="cs-CZ" sz="2000" b="1" dirty="0" err="1" smtClean="0"/>
              <a:t>ké</a:t>
            </a:r>
            <a:r>
              <a:rPr lang="cs-CZ" sz="2000" b="1" dirty="0" smtClean="0"/>
              <a:t> poškození koroze s třením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4970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8346" y="188640"/>
            <a:ext cx="6419056" cy="570545"/>
          </a:xfrm>
        </p:spPr>
        <p:txBody>
          <a:bodyPr>
            <a:normAutofit/>
          </a:bodyPr>
          <a:lstStyle/>
          <a:p>
            <a:r>
              <a:rPr lang="en-GB" sz="2800" b="1" dirty="0"/>
              <a:t>SEM </a:t>
            </a:r>
            <a:r>
              <a:rPr lang="cs-CZ" sz="2800" b="1" dirty="0"/>
              <a:t>snímky lomu </a:t>
            </a:r>
            <a:r>
              <a:rPr lang="cs-CZ" sz="2800" b="1" dirty="0" smtClean="0"/>
              <a:t>- </a:t>
            </a:r>
            <a:r>
              <a:rPr lang="cs-CZ" sz="2800" b="1" dirty="0" err="1" smtClean="0"/>
              <a:t>intramedulární</a:t>
            </a:r>
            <a:r>
              <a:rPr lang="cs-CZ" sz="2800" b="1" dirty="0" smtClean="0"/>
              <a:t> hřeb</a:t>
            </a:r>
            <a:endParaRPr lang="cs-CZ" sz="2800" dirty="0"/>
          </a:p>
        </p:txBody>
      </p:sp>
      <p:pic>
        <p:nvPicPr>
          <p:cNvPr id="3" name="Obrázek 2" descr="1 dolom_SEI.jpg"/>
          <p:cNvPicPr/>
          <p:nvPr/>
        </p:nvPicPr>
        <p:blipFill>
          <a:blip r:embed="rId2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70097" y="672926"/>
            <a:ext cx="4004721" cy="2871847"/>
          </a:xfrm>
          <a:prstGeom prst="rect">
            <a:avLst/>
          </a:prstGeom>
          <a:noFill/>
        </p:spPr>
      </p:pic>
      <p:pic>
        <p:nvPicPr>
          <p:cNvPr id="4" name="Obrázek 3" descr="1 lom iniciace det_1SEI.jpg"/>
          <p:cNvPicPr/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1261522" y="4005064"/>
            <a:ext cx="3316352" cy="2304255"/>
          </a:xfrm>
          <a:prstGeom prst="rect">
            <a:avLst/>
          </a:prstGeom>
          <a:noFill/>
        </p:spPr>
      </p:pic>
      <p:pic>
        <p:nvPicPr>
          <p:cNvPr id="5" name="Obrázek 4" descr="1 lom unava sek trhliny_BEI.jpg"/>
          <p:cNvPicPr/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4860032" y="4005065"/>
            <a:ext cx="3383643" cy="230425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555776" y="35447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400" b="1" dirty="0" smtClean="0"/>
              <a:t>únavový lom </a:t>
            </a:r>
          </a:p>
        </p:txBody>
      </p:sp>
      <p:sp>
        <p:nvSpPr>
          <p:cNvPr id="7" name="Obdélník 6"/>
          <p:cNvSpPr/>
          <p:nvPr/>
        </p:nvSpPr>
        <p:spPr>
          <a:xfrm>
            <a:off x="11747" y="6309320"/>
            <a:ext cx="9132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err="1" smtClean="0">
                <a:hlinkClick r:id="rId6" tooltip="Show author details"/>
              </a:rPr>
              <a:t>Losertová</a:t>
            </a:r>
            <a:r>
              <a:rPr lang="cs-CZ" sz="1100" dirty="0" smtClean="0">
                <a:hlinkClick r:id="rId6" tooltip="Show author details"/>
              </a:rPr>
              <a:t>, M.</a:t>
            </a:r>
            <a:r>
              <a:rPr lang="cs-CZ" sz="1100" dirty="0" smtClean="0"/>
              <a:t>, </a:t>
            </a:r>
            <a:r>
              <a:rPr lang="cs-CZ" sz="1100" dirty="0" smtClean="0">
                <a:hlinkClick r:id="rId7" tooltip="Show author details"/>
              </a:rPr>
              <a:t>Drápala, J.</a:t>
            </a:r>
            <a:r>
              <a:rPr lang="cs-CZ" sz="1100" dirty="0" smtClean="0"/>
              <a:t>, </a:t>
            </a:r>
            <a:r>
              <a:rPr lang="cs-CZ" sz="1100" dirty="0" smtClean="0">
                <a:hlinkClick r:id="rId8" tooltip="Show author details"/>
              </a:rPr>
              <a:t>Konečná, K.</a:t>
            </a:r>
            <a:r>
              <a:rPr lang="cs-CZ" sz="1100" dirty="0" smtClean="0"/>
              <a:t>, </a:t>
            </a:r>
            <a:r>
              <a:rPr lang="cs-CZ" sz="1100" dirty="0" smtClean="0">
                <a:hlinkClick r:id="rId9" tooltip="Show author details"/>
              </a:rPr>
              <a:t>Pleva, L.</a:t>
            </a:r>
            <a:r>
              <a:rPr lang="cs-CZ" sz="1100" dirty="0" smtClean="0"/>
              <a:t>  </a:t>
            </a:r>
            <a:r>
              <a:rPr lang="en-US" sz="1100" b="1" dirty="0" smtClean="0"/>
              <a:t>Study </a:t>
            </a:r>
            <a:r>
              <a:rPr lang="en-US" sz="1100" b="1" dirty="0"/>
              <a:t>of fracture feature of titanium based alloys for biocompatible implants after removal from human </a:t>
            </a:r>
            <a:r>
              <a:rPr lang="en-US" sz="1100" b="1" dirty="0" smtClean="0"/>
              <a:t>body</a:t>
            </a:r>
            <a:r>
              <a:rPr lang="cs-CZ" sz="1100" b="1" dirty="0" smtClean="0"/>
              <a:t> </a:t>
            </a:r>
            <a:r>
              <a:rPr lang="cs-CZ" sz="1100" dirty="0" err="1" smtClean="0">
                <a:hlinkClick r:id="rId10" tooltip="Show source title details"/>
              </a:rPr>
              <a:t>Materials</a:t>
            </a:r>
            <a:r>
              <a:rPr lang="cs-CZ" sz="1100" dirty="0" smtClean="0">
                <a:hlinkClick r:id="rId10" tooltip="Show source title details"/>
              </a:rPr>
              <a:t> Science </a:t>
            </a:r>
            <a:r>
              <a:rPr lang="cs-CZ" sz="1100" dirty="0" err="1" smtClean="0">
                <a:hlinkClick r:id="rId10" tooltip="Show source title details"/>
              </a:rPr>
              <a:t>Forum</a:t>
            </a:r>
            <a:r>
              <a:rPr lang="cs-CZ" sz="1100" dirty="0" smtClean="0"/>
              <a:t> 782, pp. 449-452 </a:t>
            </a:r>
          </a:p>
        </p:txBody>
      </p:sp>
    </p:spTree>
    <p:extLst>
      <p:ext uri="{BB962C8B-B14F-4D97-AF65-F5344CB8AC3E}">
        <p14:creationId xmlns:p14="http://schemas.microsoft.com/office/powerpoint/2010/main" val="43219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2655" y="245000"/>
            <a:ext cx="6156176" cy="658183"/>
          </a:xfrm>
        </p:spPr>
        <p:txBody>
          <a:bodyPr>
            <a:normAutofit/>
          </a:bodyPr>
          <a:lstStyle/>
          <a:p>
            <a:r>
              <a:rPr lang="en-GB" sz="2800" b="1" dirty="0"/>
              <a:t>SEM </a:t>
            </a:r>
            <a:r>
              <a:rPr lang="cs-CZ" sz="2800" b="1" dirty="0"/>
              <a:t>snímky </a:t>
            </a:r>
            <a:r>
              <a:rPr lang="cs-CZ" sz="2800" b="1" dirty="0" smtClean="0"/>
              <a:t>lomů - </a:t>
            </a:r>
            <a:r>
              <a:rPr lang="en-GB" sz="2800" b="1" dirty="0" smtClean="0"/>
              <a:t>elastic</a:t>
            </a:r>
            <a:r>
              <a:rPr lang="cs-CZ" sz="2800" b="1" dirty="0" err="1"/>
              <a:t>ký</a:t>
            </a:r>
            <a:r>
              <a:rPr lang="cs-CZ" sz="2800" b="1" dirty="0"/>
              <a:t> hřeb </a:t>
            </a:r>
            <a:endParaRPr lang="cs-CZ" sz="2800" b="1" dirty="0"/>
          </a:p>
        </p:txBody>
      </p:sp>
      <p:pic>
        <p:nvPicPr>
          <p:cNvPr id="3" name="Obrázek 2" descr="3 lom det 3_1SEI.jpg"/>
          <p:cNvPicPr/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46908" y="4293096"/>
            <a:ext cx="2369464" cy="1872208"/>
          </a:xfrm>
          <a:prstGeom prst="rect">
            <a:avLst/>
          </a:prstGeom>
          <a:noFill/>
        </p:spPr>
      </p:pic>
      <p:pic>
        <p:nvPicPr>
          <p:cNvPr id="4" name="Obrázek 3" descr="3 lom nahled_1SEI.jpg"/>
          <p:cNvPicPr/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32551" y="932821"/>
            <a:ext cx="4195433" cy="3264460"/>
          </a:xfrm>
          <a:prstGeom prst="rect">
            <a:avLst/>
          </a:prstGeom>
          <a:noFill/>
        </p:spPr>
      </p:pic>
      <p:pic>
        <p:nvPicPr>
          <p:cNvPr id="5" name="Obrázek 4" descr="3 lom det 1_1SEI.jpg"/>
          <p:cNvPicPr/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6367233" y="4293096"/>
            <a:ext cx="2369464" cy="187220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699792" y="504453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přechod od </a:t>
            </a:r>
            <a:r>
              <a:rPr lang="cs-CZ" b="1" dirty="0" err="1" smtClean="0"/>
              <a:t>striací</a:t>
            </a:r>
            <a:r>
              <a:rPr lang="cs-CZ" b="1" dirty="0" smtClean="0"/>
              <a:t> k jamkám</a:t>
            </a:r>
            <a:r>
              <a:rPr lang="en-GB" b="1" dirty="0" smtClean="0"/>
              <a:t> </a:t>
            </a:r>
            <a:endParaRPr lang="cs-CZ" b="1" dirty="0" smtClean="0"/>
          </a:p>
        </p:txBody>
      </p:sp>
      <p:sp>
        <p:nvSpPr>
          <p:cNvPr id="7" name="Obdélník 6"/>
          <p:cNvSpPr/>
          <p:nvPr/>
        </p:nvSpPr>
        <p:spPr>
          <a:xfrm>
            <a:off x="11747" y="6309320"/>
            <a:ext cx="91322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err="1" smtClean="0">
                <a:hlinkClick r:id="rId5" tooltip="Show author details"/>
              </a:rPr>
              <a:t>Losertová</a:t>
            </a:r>
            <a:r>
              <a:rPr lang="cs-CZ" sz="1100" dirty="0" smtClean="0">
                <a:hlinkClick r:id="rId5" tooltip="Show author details"/>
              </a:rPr>
              <a:t>, M.</a:t>
            </a:r>
            <a:r>
              <a:rPr lang="cs-CZ" sz="1100" dirty="0" smtClean="0"/>
              <a:t>, </a:t>
            </a:r>
            <a:r>
              <a:rPr lang="cs-CZ" sz="1100" dirty="0" smtClean="0">
                <a:hlinkClick r:id="rId6" tooltip="Show author details"/>
              </a:rPr>
              <a:t>Drápala, J.</a:t>
            </a:r>
            <a:r>
              <a:rPr lang="cs-CZ" sz="1100" dirty="0" smtClean="0"/>
              <a:t>, </a:t>
            </a:r>
            <a:r>
              <a:rPr lang="cs-CZ" sz="1100" dirty="0" smtClean="0">
                <a:hlinkClick r:id="rId7" tooltip="Show author details"/>
              </a:rPr>
              <a:t>Konečná, K.</a:t>
            </a:r>
            <a:r>
              <a:rPr lang="cs-CZ" sz="1100" dirty="0" smtClean="0"/>
              <a:t>, </a:t>
            </a:r>
            <a:r>
              <a:rPr lang="cs-CZ" sz="1100" dirty="0" smtClean="0">
                <a:hlinkClick r:id="rId8" tooltip="Show author details"/>
              </a:rPr>
              <a:t>Pleva, L.</a:t>
            </a:r>
            <a:r>
              <a:rPr lang="cs-CZ" sz="1100" dirty="0" smtClean="0"/>
              <a:t>  </a:t>
            </a:r>
            <a:r>
              <a:rPr lang="en-US" sz="1100" b="1" dirty="0" smtClean="0"/>
              <a:t>Study </a:t>
            </a:r>
            <a:r>
              <a:rPr lang="en-US" sz="1100" b="1" dirty="0"/>
              <a:t>of fracture feature of titanium based alloys for biocompatible implants after removal from human </a:t>
            </a:r>
            <a:r>
              <a:rPr lang="en-US" sz="1100" b="1" dirty="0" smtClean="0"/>
              <a:t>body</a:t>
            </a:r>
            <a:r>
              <a:rPr lang="cs-CZ" sz="1100" b="1" dirty="0" smtClean="0"/>
              <a:t> </a:t>
            </a:r>
            <a:r>
              <a:rPr lang="cs-CZ" sz="1100" dirty="0" err="1" smtClean="0">
                <a:hlinkClick r:id="rId9" tooltip="Show source title details"/>
              </a:rPr>
              <a:t>Materials</a:t>
            </a:r>
            <a:r>
              <a:rPr lang="cs-CZ" sz="1100" dirty="0" smtClean="0">
                <a:hlinkClick r:id="rId9" tooltip="Show source title details"/>
              </a:rPr>
              <a:t> Science </a:t>
            </a:r>
            <a:r>
              <a:rPr lang="cs-CZ" sz="1100" dirty="0" err="1" smtClean="0">
                <a:hlinkClick r:id="rId9" tooltip="Show source title details"/>
              </a:rPr>
              <a:t>Forum</a:t>
            </a:r>
            <a:r>
              <a:rPr lang="cs-CZ" sz="1100" dirty="0" smtClean="0"/>
              <a:t> 782, pp. 449-452 </a:t>
            </a:r>
          </a:p>
        </p:txBody>
      </p:sp>
      <p:sp>
        <p:nvSpPr>
          <p:cNvPr id="8" name="Obdélník 7"/>
          <p:cNvSpPr/>
          <p:nvPr/>
        </p:nvSpPr>
        <p:spPr>
          <a:xfrm>
            <a:off x="4427984" y="20227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 smtClean="0"/>
              <a:t>únavový lom </a:t>
            </a:r>
          </a:p>
        </p:txBody>
      </p:sp>
    </p:spTree>
    <p:extLst>
      <p:ext uri="{BB962C8B-B14F-4D97-AF65-F5344CB8AC3E}">
        <p14:creationId xmlns:p14="http://schemas.microsoft.com/office/powerpoint/2010/main" val="253884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974" y="576262"/>
            <a:ext cx="460851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alt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Korozní vlastnosti</a:t>
            </a:r>
            <a:endParaRPr lang="cs-CZ" altLang="cs-CZ" sz="2400" b="1" dirty="0">
              <a:solidFill>
                <a:srgbClr val="C71B4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9768" y="1064012"/>
            <a:ext cx="5129734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None/>
              <a:tabLst>
                <a:tab pos="952500" algn="l"/>
              </a:tabLst>
            </a:pPr>
            <a:r>
              <a:rPr lang="cs-CZ" sz="2000" b="0" dirty="0" smtClean="0">
                <a:latin typeface="Calibri" panose="020F0502020204030204" pitchFamily="34" charset="0"/>
              </a:rPr>
              <a:t>Jaká o</a:t>
            </a:r>
            <a:r>
              <a:rPr lang="cs-CZ" sz="2000" b="0" dirty="0" smtClean="0">
                <a:latin typeface="Calibri" panose="020F0502020204030204" pitchFamily="34" charset="0"/>
                <a:cs typeface="Times New Roman" pitchFamily="18" charset="0"/>
              </a:rPr>
              <a:t>dolnost </a:t>
            </a:r>
            <a:r>
              <a:rPr lang="cs-CZ" sz="2000" dirty="0">
                <a:latin typeface="Calibri" panose="020F0502020204030204" pitchFamily="34" charset="0"/>
                <a:cs typeface="Times New Roman" pitchFamily="18" charset="0"/>
              </a:rPr>
              <a:t>kovových materiál</a:t>
            </a:r>
            <a:r>
              <a:rPr lang="cs-CZ" sz="2000" dirty="0">
                <a:latin typeface="Calibri" panose="020F0502020204030204" pitchFamily="34" charset="0"/>
              </a:rPr>
              <a:t>ů</a:t>
            </a:r>
            <a:r>
              <a:rPr lang="cs-CZ" sz="2000" b="0" dirty="0">
                <a:latin typeface="Calibri" panose="020F0502020204030204" pitchFamily="34" charset="0"/>
                <a:cs typeface="Times New Roman" pitchFamily="18" charset="0"/>
              </a:rPr>
              <a:t> v</a:t>
            </a:r>
            <a:r>
              <a:rPr lang="cs-CZ" sz="2000" b="0" dirty="0">
                <a:latin typeface="Calibri" panose="020F0502020204030204" pitchFamily="34" charset="0"/>
              </a:rPr>
              <a:t>ůč</a:t>
            </a:r>
            <a:r>
              <a:rPr lang="cs-CZ" sz="2000" b="0" dirty="0">
                <a:latin typeface="Calibri" panose="020F0502020204030204" pitchFamily="34" charset="0"/>
                <a:cs typeface="Times New Roman" pitchFamily="18" charset="0"/>
              </a:rPr>
              <a:t>i r</a:t>
            </a:r>
            <a:r>
              <a:rPr lang="cs-CZ" sz="2000" b="0" dirty="0">
                <a:latin typeface="Calibri" panose="020F0502020204030204" pitchFamily="34" charset="0"/>
              </a:rPr>
              <a:t>ů</a:t>
            </a:r>
            <a:r>
              <a:rPr lang="cs-CZ" sz="2000" b="0" dirty="0">
                <a:latin typeface="Calibri" panose="020F0502020204030204" pitchFamily="34" charset="0"/>
                <a:cs typeface="Times New Roman" pitchFamily="18" charset="0"/>
              </a:rPr>
              <a:t>zným druh</a:t>
            </a:r>
            <a:r>
              <a:rPr lang="cs-CZ" sz="2000" b="0" dirty="0">
                <a:latin typeface="Calibri" panose="020F0502020204030204" pitchFamily="34" charset="0"/>
              </a:rPr>
              <a:t>ů</a:t>
            </a:r>
            <a:r>
              <a:rPr lang="cs-CZ" sz="2000" b="0" dirty="0">
                <a:latin typeface="Calibri" panose="020F0502020204030204" pitchFamily="34" charset="0"/>
                <a:cs typeface="Times New Roman" pitchFamily="18" charset="0"/>
              </a:rPr>
              <a:t>m koroze : </a:t>
            </a:r>
          </a:p>
          <a:p>
            <a:pPr marL="457200" indent="-457200" algn="just">
              <a:buFont typeface="Wingdings" pitchFamily="2" charset="2"/>
              <a:buNone/>
              <a:tabLst>
                <a:tab pos="952500" algn="l"/>
              </a:tabLst>
            </a:pPr>
            <a:r>
              <a:rPr lang="cs-CZ" sz="2000" b="0" dirty="0">
                <a:latin typeface="Calibri" panose="020F0502020204030204" pitchFamily="34" charset="0"/>
                <a:cs typeface="Times New Roman" pitchFamily="18" charset="0"/>
              </a:rPr>
              <a:t> </a:t>
            </a:r>
            <a:endParaRPr lang="cs-CZ" sz="2000" b="0" dirty="0">
              <a:latin typeface="Calibri" panose="020F050202020403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Ø"/>
              <a:tabLst>
                <a:tab pos="952500" algn="l"/>
              </a:tabLst>
            </a:pPr>
            <a:r>
              <a:rPr lang="cs-CZ" sz="2000" b="0" dirty="0">
                <a:latin typeface="Calibri" panose="020F0502020204030204" pitchFamily="34" charset="0"/>
                <a:cs typeface="Times New Roman" pitchFamily="18" charset="0"/>
              </a:rPr>
              <a:t>plošná celková </a:t>
            </a:r>
            <a:r>
              <a:rPr lang="cs-CZ" sz="2000" b="0" dirty="0" smtClean="0">
                <a:latin typeface="Calibri" panose="020F0502020204030204" pitchFamily="34" charset="0"/>
                <a:cs typeface="Times New Roman" pitchFamily="18" charset="0"/>
              </a:rPr>
              <a:t>koroze</a:t>
            </a:r>
            <a:endParaRPr lang="cs-CZ" sz="2000" b="0" dirty="0">
              <a:latin typeface="Calibri" panose="020F050202020403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Ø"/>
              <a:tabLst>
                <a:tab pos="952500" algn="l"/>
              </a:tabLst>
            </a:pPr>
            <a:r>
              <a:rPr lang="cs-CZ" sz="2000" b="0" dirty="0">
                <a:latin typeface="Calibri" panose="020F0502020204030204" pitchFamily="34" charset="0"/>
                <a:cs typeface="Times New Roman" pitchFamily="18" charset="0"/>
              </a:rPr>
              <a:t>bodová, </a:t>
            </a:r>
            <a:r>
              <a:rPr lang="cs-CZ" sz="2000" b="0" dirty="0" smtClean="0">
                <a:latin typeface="Calibri" panose="020F0502020204030204" pitchFamily="34" charset="0"/>
                <a:cs typeface="Times New Roman" pitchFamily="18" charset="0"/>
              </a:rPr>
              <a:t>št</a:t>
            </a:r>
            <a:r>
              <a:rPr lang="cs-CZ" sz="2000" b="0" dirty="0" smtClean="0">
                <a:latin typeface="Calibri" panose="020F0502020204030204" pitchFamily="34" charset="0"/>
              </a:rPr>
              <a:t>ě</a:t>
            </a:r>
            <a:r>
              <a:rPr lang="cs-CZ" sz="2000" b="0" dirty="0" smtClean="0">
                <a:latin typeface="Calibri" panose="020F0502020204030204" pitchFamily="34" charset="0"/>
                <a:cs typeface="Times New Roman" pitchFamily="18" charset="0"/>
              </a:rPr>
              <a:t>rbinová</a:t>
            </a:r>
            <a:endParaRPr lang="cs-CZ" sz="2000" b="0" dirty="0">
              <a:latin typeface="Calibri" panose="020F050202020403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Ø"/>
              <a:tabLst>
                <a:tab pos="952500" algn="l"/>
              </a:tabLst>
            </a:pPr>
            <a:r>
              <a:rPr lang="cs-CZ" sz="2000" b="0" dirty="0">
                <a:latin typeface="Calibri" panose="020F0502020204030204" pitchFamily="34" charset="0"/>
                <a:cs typeface="Times New Roman" pitchFamily="18" charset="0"/>
              </a:rPr>
              <a:t>korozní praskání pod </a:t>
            </a:r>
            <a:r>
              <a:rPr lang="cs-CZ" sz="2000" b="0" dirty="0" smtClean="0">
                <a:latin typeface="Calibri" panose="020F0502020204030204" pitchFamily="34" charset="0"/>
                <a:cs typeface="Times New Roman" pitchFamily="18" charset="0"/>
              </a:rPr>
              <a:t>nap</a:t>
            </a:r>
            <a:r>
              <a:rPr lang="cs-CZ" sz="2000" b="0" dirty="0" smtClean="0">
                <a:latin typeface="Calibri" panose="020F0502020204030204" pitchFamily="34" charset="0"/>
              </a:rPr>
              <a:t>ě</a:t>
            </a:r>
            <a:r>
              <a:rPr lang="cs-CZ" sz="2000" b="0" dirty="0" smtClean="0">
                <a:latin typeface="Calibri" panose="020F0502020204030204" pitchFamily="34" charset="0"/>
                <a:cs typeface="Times New Roman" pitchFamily="18" charset="0"/>
              </a:rPr>
              <a:t>tím</a:t>
            </a:r>
            <a:endParaRPr lang="cs-CZ" sz="2000" b="0" dirty="0">
              <a:latin typeface="Calibri" panose="020F050202020403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Ø"/>
              <a:tabLst>
                <a:tab pos="952500" algn="l"/>
              </a:tabLst>
            </a:pPr>
            <a:r>
              <a:rPr lang="cs-CZ" sz="2000" b="0" dirty="0">
                <a:latin typeface="Calibri" panose="020F0502020204030204" pitchFamily="34" charset="0"/>
                <a:cs typeface="Times New Roman" pitchFamily="18" charset="0"/>
              </a:rPr>
              <a:t>korozní </a:t>
            </a:r>
            <a:r>
              <a:rPr lang="cs-CZ" sz="2000" b="0" dirty="0" smtClean="0">
                <a:latin typeface="Calibri" panose="020F0502020204030204" pitchFamily="34" charset="0"/>
                <a:cs typeface="Times New Roman" pitchFamily="18" charset="0"/>
              </a:rPr>
              <a:t>únava</a:t>
            </a:r>
            <a:endParaRPr lang="cs-CZ" sz="2000" b="0" dirty="0">
              <a:latin typeface="Calibri" panose="020F050202020403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Wingdings" pitchFamily="2" charset="2"/>
              <a:buChar char="Ø"/>
              <a:tabLst>
                <a:tab pos="952500" algn="l"/>
              </a:tabLst>
            </a:pPr>
            <a:r>
              <a:rPr lang="cs-CZ" sz="2000" b="0" dirty="0">
                <a:latin typeface="Calibri" panose="020F0502020204030204" pitchFamily="34" charset="0"/>
                <a:cs typeface="Times New Roman" pitchFamily="18" charset="0"/>
              </a:rPr>
              <a:t>interkrystalická </a:t>
            </a:r>
            <a:r>
              <a:rPr lang="cs-CZ" sz="2000" b="0" dirty="0" smtClean="0">
                <a:latin typeface="Calibri" panose="020F0502020204030204" pitchFamily="34" charset="0"/>
                <a:cs typeface="Times New Roman" pitchFamily="18" charset="0"/>
              </a:rPr>
              <a:t>koroze</a:t>
            </a:r>
            <a:endParaRPr lang="cs-CZ" sz="2000" b="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27420" y="4077072"/>
            <a:ext cx="506466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2588" indent="-382588" algn="just">
              <a:spcBef>
                <a:spcPct val="50000"/>
              </a:spcBef>
            </a:pPr>
            <a:r>
              <a:rPr lang="cs-CZ" sz="2000" b="0" dirty="0">
                <a:latin typeface="Calibri" panose="020F0502020204030204" pitchFamily="34" charset="0"/>
                <a:cs typeface="Times New Roman" pitchFamily="18" charset="0"/>
              </a:rPr>
              <a:t>-</a:t>
            </a:r>
            <a:r>
              <a:rPr lang="cs-CZ" sz="2000" b="0" dirty="0">
                <a:latin typeface="Calibri" panose="020F0502020204030204" pitchFamily="34" charset="0"/>
              </a:rPr>
              <a:t> ž</a:t>
            </a:r>
            <a:r>
              <a:rPr lang="cs-CZ" sz="2000" b="0" dirty="0">
                <a:latin typeface="Calibri" panose="020F0502020204030204" pitchFamily="34" charset="0"/>
                <a:cs typeface="Times New Roman" pitchFamily="18" charset="0"/>
              </a:rPr>
              <a:t>ádná z t</a:t>
            </a:r>
            <a:r>
              <a:rPr lang="cs-CZ" sz="2000" b="0" dirty="0">
                <a:latin typeface="Calibri" panose="020F0502020204030204" pitchFamily="34" charset="0"/>
              </a:rPr>
              <a:t>ě</a:t>
            </a:r>
            <a:r>
              <a:rPr lang="cs-CZ" sz="2000" b="0" dirty="0">
                <a:latin typeface="Calibri" panose="020F0502020204030204" pitchFamily="34" charset="0"/>
                <a:cs typeface="Times New Roman" pitchFamily="18" charset="0"/>
              </a:rPr>
              <a:t>chto forem koroze, s výjimkou plošné, nem</a:t>
            </a:r>
            <a:r>
              <a:rPr lang="cs-CZ" sz="2000" b="0" dirty="0">
                <a:latin typeface="Calibri" panose="020F0502020204030204" pitchFamily="34" charset="0"/>
              </a:rPr>
              <a:t>ůž</a:t>
            </a:r>
            <a:r>
              <a:rPr lang="cs-CZ" sz="2000" b="0" dirty="0">
                <a:latin typeface="Calibri" panose="020F0502020204030204" pitchFamily="34" charset="0"/>
                <a:cs typeface="Times New Roman" pitchFamily="18" charset="0"/>
              </a:rPr>
              <a:t>e být tolerována u materiál</a:t>
            </a:r>
            <a:r>
              <a:rPr lang="cs-CZ" sz="2000" b="0" dirty="0">
                <a:latin typeface="Calibri" panose="020F0502020204030204" pitchFamily="34" charset="0"/>
              </a:rPr>
              <a:t>ů</a:t>
            </a:r>
            <a:r>
              <a:rPr lang="cs-CZ" sz="2000" b="0" dirty="0">
                <a:latin typeface="Calibri" panose="020F0502020204030204" pitchFamily="34" charset="0"/>
                <a:cs typeface="Times New Roman" pitchFamily="18" charset="0"/>
              </a:rPr>
              <a:t> pro chirurgické </a:t>
            </a:r>
            <a:r>
              <a:rPr lang="cs-CZ" sz="2000" b="0" dirty="0" smtClean="0">
                <a:latin typeface="Calibri" panose="020F0502020204030204" pitchFamily="34" charset="0"/>
                <a:cs typeface="Times New Roman" pitchFamily="18" charset="0"/>
              </a:rPr>
              <a:t>implantáty</a:t>
            </a:r>
            <a:endParaRPr lang="cs-CZ" sz="2000" b="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76672"/>
            <a:ext cx="3475037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1619672" y="6563232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latin typeface="Calibri" panose="020F0502020204030204" pitchFamily="34" charset="0"/>
              </a:rPr>
              <a:t>Monika </a:t>
            </a:r>
            <a:r>
              <a:rPr lang="cs-CZ" sz="1000" b="1" dirty="0" err="1" smtClean="0">
                <a:latin typeface="Calibri" pitchFamily="34" charset="0"/>
              </a:rPr>
              <a:t>Losertová</a:t>
            </a:r>
            <a:r>
              <a:rPr lang="cs-CZ" sz="1000" b="1" dirty="0" smtClean="0">
                <a:latin typeface="Calibri" pitchFamily="34" charset="0"/>
              </a:rPr>
              <a:t> Fakulta </a:t>
            </a:r>
            <a:r>
              <a:rPr lang="cs-CZ" sz="1000" b="1" dirty="0" smtClean="0">
                <a:latin typeface="Calibri" pitchFamily="34" charset="0"/>
              </a:rPr>
              <a:t>metalurgie a materiálového inženýrství, RMTVC, VŠB-TU </a:t>
            </a:r>
            <a:r>
              <a:rPr lang="cs-CZ" sz="1000" b="1" dirty="0" smtClean="0">
                <a:latin typeface="Calibri" pitchFamily="34" charset="0"/>
              </a:rPr>
              <a:t>Ostrava, 2018</a:t>
            </a:r>
            <a:endParaRPr lang="cs-CZ" sz="10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utoUpdateAnimBg="0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69458" y="557438"/>
            <a:ext cx="599125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b="1" dirty="0"/>
              <a:t>Koroze totální náhrady kyčelního </a:t>
            </a:r>
            <a:r>
              <a:rPr lang="cs-CZ" sz="2400" b="1" dirty="0" smtClean="0"/>
              <a:t>kloubu</a:t>
            </a:r>
            <a:endParaRPr lang="cs-CZ" sz="2400" b="1" dirty="0"/>
          </a:p>
        </p:txBody>
      </p:sp>
      <p:sp>
        <p:nvSpPr>
          <p:cNvPr id="13" name="Nadpis 2"/>
          <p:cNvSpPr txBox="1">
            <a:spLocks/>
          </p:cNvSpPr>
          <p:nvPr/>
        </p:nvSpPr>
        <p:spPr>
          <a:xfrm>
            <a:off x="555625" y="1422068"/>
            <a:ext cx="8229600" cy="41379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05880" y="1251660"/>
            <a:ext cx="426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Implantát</a:t>
            </a:r>
            <a:endParaRPr lang="cs-CZ" dirty="0"/>
          </a:p>
        </p:txBody>
      </p:sp>
      <p:pic>
        <p:nvPicPr>
          <p:cNvPr id="16" name="Picture 2" descr="http://www.torth.com/implant_bone_ingrow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729" y="1042182"/>
            <a:ext cx="4048125" cy="45720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7605" y="5614182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1043608" y="6577746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latin typeface="Calibri" panose="020F0502020204030204" pitchFamily="34" charset="0"/>
              </a:rPr>
              <a:t>Monika </a:t>
            </a:r>
            <a:r>
              <a:rPr lang="cs-CZ" sz="1000" b="1" dirty="0" err="1" smtClean="0">
                <a:latin typeface="Calibri" pitchFamily="34" charset="0"/>
              </a:rPr>
              <a:t>Losertová</a:t>
            </a:r>
            <a:r>
              <a:rPr lang="cs-CZ" sz="1000" b="1" dirty="0" smtClean="0">
                <a:latin typeface="Calibri" pitchFamily="34" charset="0"/>
              </a:rPr>
              <a:t> Fakulta </a:t>
            </a:r>
            <a:r>
              <a:rPr lang="cs-CZ" sz="1000" b="1" dirty="0" smtClean="0">
                <a:latin typeface="Calibri" pitchFamily="34" charset="0"/>
              </a:rPr>
              <a:t>metalurgie a materiálového inženýrství, RMTVC, VŠB-TU </a:t>
            </a:r>
            <a:r>
              <a:rPr lang="cs-CZ" sz="1000" b="1" dirty="0" smtClean="0">
                <a:latin typeface="Calibri" pitchFamily="34" charset="0"/>
              </a:rPr>
              <a:t>Ostrava, 2018</a:t>
            </a:r>
            <a:endParaRPr lang="cs-CZ" sz="10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3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utoUpdateAnimBg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510</Words>
  <Application>Microsoft Office PowerPoint</Application>
  <PresentationFormat>Předvádění na obrazovce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Možnosti spolupráce FMMI - FNO</vt:lpstr>
      <vt:lpstr>Prezentace aplikace PowerPoint</vt:lpstr>
      <vt:lpstr>Selhání implantátů</vt:lpstr>
      <vt:lpstr>SEM snímky mikrostruktury</vt:lpstr>
      <vt:lpstr>SEM snímky lomu - dlaha z cpTi, </vt:lpstr>
      <vt:lpstr>SEM snímky lomu - intramedulární hřeb</vt:lpstr>
      <vt:lpstr>SEM snímky lomů - elastický hřeb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los35</dc:creator>
  <cp:lastModifiedBy>Monika</cp:lastModifiedBy>
  <cp:revision>12</cp:revision>
  <dcterms:created xsi:type="dcterms:W3CDTF">2018-10-14T18:56:41Z</dcterms:created>
  <dcterms:modified xsi:type="dcterms:W3CDTF">2018-10-15T00:35:00Z</dcterms:modified>
</cp:coreProperties>
</file>