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365" r:id="rId3"/>
    <p:sldId id="358" r:id="rId4"/>
    <p:sldId id="359" r:id="rId5"/>
    <p:sldId id="360" r:id="rId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B7ECFF"/>
    <a:srgbClr val="6DD9FF"/>
    <a:srgbClr val="25DF48"/>
    <a:srgbClr val="66FF66"/>
    <a:srgbClr val="009900"/>
    <a:srgbClr val="FEB39E"/>
    <a:srgbClr val="0060A8"/>
    <a:srgbClr val="004A82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2" autoAdjust="0"/>
    <p:restoredTop sz="94599" autoAdjust="0"/>
  </p:normalViewPr>
  <p:slideViewPr>
    <p:cSldViewPr>
      <p:cViewPr varScale="1">
        <p:scale>
          <a:sx n="109" d="100"/>
          <a:sy n="109" d="100"/>
        </p:scale>
        <p:origin x="145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E4E17B-23FA-4B2D-830E-9C04677C708F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6333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FC63BF-B26A-43B7-BD10-9AE4462558EF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6650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E4DAF-34FC-487C-B116-6B07ED4E6953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1517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620713"/>
            <a:ext cx="1855787" cy="597693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58888" y="620713"/>
            <a:ext cx="5419725" cy="597693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58888" y="1125538"/>
            <a:ext cx="3636962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0" y="1125538"/>
            <a:ext cx="363855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Klepnutím na ikonu přidáte obrázek.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varianty_oblouku_FEI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66825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620713"/>
            <a:ext cx="74168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Prezentace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125538"/>
            <a:ext cx="7427912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  </a:t>
            </a: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1258888" y="115888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>
                <a:latin typeface="Bookman Old Style" pitchFamily="18" charset="0"/>
              </a:rPr>
              <a:t>Fakulta elektrotechniky a informatiky VŠB–TUO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Bookman Old Styl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Bookman Old Styl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Bookman Old Styl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Bookman Old Styl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Bookman Old Styl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Bookman Old Styl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Bookman Old Styl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Bookman Old Styl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835150" y="549275"/>
            <a:ext cx="7127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dirty="0">
                <a:solidFill>
                  <a:schemeClr val="bg1"/>
                </a:solidFill>
                <a:latin typeface="Bookman Old Style" pitchFamily="18" charset="0"/>
              </a:rPr>
              <a:t>Fakulta strojní VŠB–TUO</a:t>
            </a:r>
          </a:p>
        </p:txBody>
      </p:sp>
      <p:sp>
        <p:nvSpPr>
          <p:cNvPr id="8" name="Obdélník 4"/>
          <p:cNvSpPr>
            <a:spLocks noChangeArrowheads="1"/>
          </p:cNvSpPr>
          <p:nvPr/>
        </p:nvSpPr>
        <p:spPr bwMode="auto">
          <a:xfrm>
            <a:off x="0" y="3861048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600"/>
              </a:spcAft>
              <a:buSzPct val="85000"/>
            </a:pPr>
            <a:r>
              <a:rPr lang="cs-CZ" alt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Medicínský start-up inkubátor II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1844824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cs-CZ" sz="4000" b="1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K</a:t>
            </a:r>
            <a:r>
              <a:rPr lang="cs-CZ" sz="4000" b="1" kern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omunikační technologie</a:t>
            </a:r>
          </a:p>
          <a:p>
            <a:pPr lvl="0" algn="ctr">
              <a:defRPr/>
            </a:pPr>
            <a:r>
              <a:rPr lang="cs-CZ" sz="4000" b="1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a</a:t>
            </a:r>
            <a:r>
              <a:rPr lang="cs-CZ" sz="4000" b="1" kern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Elektrotechnika</a:t>
            </a:r>
            <a:endParaRPr kumimoji="0" lang="cs-CZ" sz="4000" b="1" i="0" u="none" strike="noStrike" kern="0" cap="none" spc="0" normalizeH="0" baseline="0" noProof="0" dirty="0">
              <a:ln>
                <a:noFill/>
              </a:ln>
              <a:solidFill>
                <a:srgbClr val="004A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3240725" cy="710142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Využití optovláknových senzorů v medicíně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4824536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Blip>
                <a:blip r:embed="rId2"/>
              </a:buBlip>
            </a:pPr>
            <a:r>
              <a:rPr lang="cs-CZ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TRAUMATOLOGIE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288000" lvl="1" indent="0">
              <a:spcBef>
                <a:spcPts val="0"/>
              </a:spcBef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Monitorování pohybového stavu člověka a změn těchto pohybových stavů po operacích a úrazech.</a:t>
            </a:r>
          </a:p>
          <a:p>
            <a:pPr marL="0" indent="0">
              <a:spcBef>
                <a:spcPts val="0"/>
              </a:spcBef>
              <a:buBlip>
                <a:blip r:embed="rId2"/>
              </a:buBlip>
            </a:pP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KARDIOCHIRURGIE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288000" lvl="1" indent="0">
              <a:spcBef>
                <a:spcPts val="0"/>
              </a:spcBef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Monitorování mechanické činnosti srdce a chování tepenného a žilního systému.</a:t>
            </a:r>
          </a:p>
          <a:p>
            <a:pPr marL="0" indent="0">
              <a:spcBef>
                <a:spcPts val="0"/>
              </a:spcBef>
              <a:buBlip>
                <a:blip r:embed="rId2"/>
              </a:buBlip>
            </a:pP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MONITOROVÁNÍ </a:t>
            </a: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ANALÝZA TĚLNÍCH TEKUTIN</a:t>
            </a:r>
          </a:p>
          <a:p>
            <a:pPr marL="288000" lvl="1" indent="0">
              <a:spcBef>
                <a:spcPts val="0"/>
              </a:spcBef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Využití mikrostrukturních vláken pro spektroskopické účely.</a:t>
            </a:r>
          </a:p>
          <a:p>
            <a:pPr marL="0" indent="0">
              <a:spcBef>
                <a:spcPts val="0"/>
              </a:spcBef>
              <a:buBlip>
                <a:blip r:embed="rId2"/>
              </a:buBlip>
            </a:pP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VLIV </a:t>
            </a: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RÁDIOVÝCH SIGNÁLŮ NA 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KARDIOVASKULÁRNÍ</a:t>
            </a:r>
          </a:p>
          <a:p>
            <a:pPr marL="0" indent="0">
              <a:spcBef>
                <a:spcPts val="0"/>
              </a:spcBef>
            </a:pP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SYSTÉM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Blip>
                <a:blip r:embed="rId2"/>
              </a:buBlip>
            </a:pP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MONITOROVÁNÍ </a:t>
            </a: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VITÁLNÍCH FUNKCÍ 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LIDSKÉHO</a:t>
            </a:r>
          </a:p>
          <a:p>
            <a:pPr marL="0" indent="0">
              <a:spcBef>
                <a:spcPts val="0"/>
              </a:spcBef>
            </a:pP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</a:t>
            </a: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TĚLA DLOUHODOBĚ NEMOCNÝCH PACIENŮ 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</a:t>
            </a:r>
          </a:p>
          <a:p>
            <a:pPr marL="0" indent="0">
              <a:spcBef>
                <a:spcPts val="0"/>
              </a:spcBef>
            </a:pP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</a:t>
            </a: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VYBRANÝCH NEUROLOGICKÝCH PARAMETRŮ</a:t>
            </a:r>
          </a:p>
          <a:p>
            <a:pPr marL="288000" lvl="1" indent="0">
              <a:spcBef>
                <a:spcPts val="0"/>
              </a:spcBef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Neinvazivní sledování klinicky významných aspektů biosignálů jako dechová a tepová frekvence, detekce arousal a arytmií, svalové aktivity či chrápání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marL="288000" lvl="1" indent="0">
              <a:spcBef>
                <a:spcPts val="0"/>
              </a:spcBef>
            </a:pPr>
            <a:endParaRPr lang="cs-CZ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288000" lvl="1" indent="0">
              <a:spcBef>
                <a:spcPts val="0"/>
              </a:spcBef>
            </a:pP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3140968"/>
            <a:ext cx="1795463" cy="1500188"/>
          </a:xfrm>
          <a:prstGeom prst="rect">
            <a:avLst/>
          </a:prstGeom>
        </p:spPr>
      </p:pic>
      <p:sp>
        <p:nvSpPr>
          <p:cNvPr id="12" name="Nadpis 1"/>
          <p:cNvSpPr txBox="1">
            <a:spLocks/>
          </p:cNvSpPr>
          <p:nvPr/>
        </p:nvSpPr>
        <p:spPr>
          <a:xfrm>
            <a:off x="5004048" y="1268760"/>
            <a:ext cx="3816818" cy="710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Využití mobilních technologií pro telemedicínu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Zástupný symbol pro obsah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356992"/>
            <a:ext cx="1007745" cy="1013460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5220072" y="2060848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Příklady monitorovaných parametrů: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Tlak/puls, Teplota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Fyzická aktivita, Monitoring spánku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Řeč (řečové vady, emoce, …)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220072" y="4437112"/>
            <a:ext cx="37995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Aplikace: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Detekce stresu z řeči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Detekce poruch spánku, apod.</a:t>
            </a:r>
          </a:p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Metody: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Analýza dat ze SmartHealth zařízení a chytrých telefonů a predikce různých </a:t>
            </a: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z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dravotních rizik pomocí nástrojů umělé inteligence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372200" y="3284984"/>
            <a:ext cx="7393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 smtClean="0"/>
              <a:t>+</a:t>
            </a:r>
            <a:endParaRPr lang="cs-CZ" sz="6600" dirty="0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250495" y="535089"/>
            <a:ext cx="74295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Katedra telekomunikační techniky</a:t>
            </a:r>
            <a:endParaRPr lang="cs-CZ" altLang="cs-CZ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1331640" y="6488668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Kontakt: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Prof. Ing. Miroslav Vozňák, Ph.D., miroslav.voznak@vsb.cz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71550" y="1412875"/>
            <a:ext cx="7776914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2"/>
              </a:buBlip>
              <a:defRPr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Výpočet spolehlivosti napájení areálu a jednotlivých objektů fakultní nemocnice včetně zjednodušené výkonové 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bilance.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Blip>
                <a:blip r:embed="rId2"/>
              </a:buBlip>
              <a:defRPr/>
            </a:pP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Blip>
                <a:blip r:embed="rId2"/>
              </a:buBlip>
              <a:defRPr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Srovnání výsledných spolehlivostních ukazatelů v zadaných bodech elektrické sítě vn a nn v jednotlivých variantách zapojení sítě a provozu záložních zdrojů. </a:t>
            </a:r>
          </a:p>
          <a:p>
            <a:pPr marL="285750" indent="-285750" algn="just">
              <a:buBlip>
                <a:blip r:embed="rId2"/>
              </a:buBlip>
              <a:defRPr/>
            </a:pP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Blip>
                <a:blip r:embed="rId2"/>
              </a:buBlip>
              <a:defRPr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Analýza závislosti spolehlivosti na manipulačních časech.</a:t>
            </a:r>
          </a:p>
          <a:p>
            <a:pPr marL="285750" indent="-285750" algn="just">
              <a:buBlip>
                <a:blip r:embed="rId2"/>
              </a:buBlip>
              <a:defRPr/>
            </a:pP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Blip>
                <a:blip r:embed="rId2"/>
              </a:buBlip>
              <a:defRPr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Optimalizace stávajícího provozního stavu z hlediska spolehlivosti napájení  (optimalizace zapojení vn části napájecí soustavy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).</a:t>
            </a:r>
          </a:p>
          <a:p>
            <a:pPr marL="285750" indent="-285750" algn="just">
              <a:buBlip>
                <a:blip r:embed="rId2"/>
              </a:buBlip>
              <a:defRPr/>
            </a:pPr>
            <a:endParaRPr lang="cs-CZ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Blip>
                <a:blip r:embed="rId2"/>
              </a:buBlip>
              <a:defRPr/>
            </a:pPr>
            <a:endParaRPr lang="cs-CZ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defRPr/>
            </a:pP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Kontakt: 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prof. Ing. Stanislav Rusek, CSc.</a:t>
            </a:r>
          </a:p>
          <a:p>
            <a:pPr marL="285750" indent="-285750" algn="just">
              <a:defRPr/>
            </a:pP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E-mail: 	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stanislav.rusek@vsb.cz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250495" y="535089"/>
            <a:ext cx="74295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Katedra elektroenergetiky</a:t>
            </a:r>
            <a:endParaRPr lang="cs-CZ" altLang="cs-CZ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8780" y="1556792"/>
            <a:ext cx="3665220" cy="471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683568" y="1412776"/>
            <a:ext cx="5256584" cy="48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400" b="1" dirty="0">
                <a:latin typeface="Calibri" pitchFamily="34" charset="0"/>
                <a:cs typeface="Calibri" pitchFamily="34" charset="0"/>
              </a:rPr>
              <a:t>Bezpečnostní samonavíjecí  box infuzní hadičky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Infuzní </a:t>
            </a:r>
            <a:r>
              <a:rPr lang="cs-CZ" alt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hadičky mají standardně délku cca 2 </a:t>
            </a: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metry. Většinou </a:t>
            </a:r>
            <a:r>
              <a:rPr lang="cs-CZ" alt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je značná část nevyužita, dotýká se </a:t>
            </a: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země, předmětů</a:t>
            </a:r>
            <a:r>
              <a:rPr lang="cs-CZ" alt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nebo je pohozena v lůžku </a:t>
            </a: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pacienta. Hrozí </a:t>
            </a:r>
            <a:r>
              <a:rPr lang="cs-CZ" alt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kontaminace </a:t>
            </a: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nečistotami, zachycení a vytržení.</a:t>
            </a:r>
            <a:endParaRPr lang="cs-CZ" alt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Navrhované </a:t>
            </a:r>
            <a:r>
              <a:rPr lang="cs-CZ" alt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zařízení funguje </a:t>
            </a: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flexibilně. Při </a:t>
            </a:r>
            <a:r>
              <a:rPr lang="cs-CZ" alt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pohybu pacienta dochází </a:t>
            </a: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 samočinnému </a:t>
            </a:r>
            <a:r>
              <a:rPr lang="cs-CZ" alt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navíjení a odvíjení </a:t>
            </a: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hadičky. Poloha </a:t>
            </a:r>
            <a:r>
              <a:rPr lang="cs-CZ" alt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hadičky je snímána opticky,</a:t>
            </a:r>
          </a:p>
          <a:p>
            <a:pPr eaLnBrk="1" hangingPunct="1"/>
            <a:r>
              <a:rPr lang="cs-CZ" alt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při napnutí dojde k </a:t>
            </a: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odvinutí, při </a:t>
            </a:r>
            <a:r>
              <a:rPr lang="cs-CZ" alt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prověšení k navinutí přebytečné </a:t>
            </a: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délky. Zařízení </a:t>
            </a:r>
            <a:r>
              <a:rPr lang="cs-CZ" alt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kontroluje svůj stav, přítomnost </a:t>
            </a: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napájení. Při </a:t>
            </a:r>
            <a:r>
              <a:rPr lang="cs-CZ" alt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 odvinutí celé délky hadičky, </a:t>
            </a: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nebo při </a:t>
            </a:r>
            <a:r>
              <a:rPr lang="cs-CZ" alt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poruše, dojde k akustické signalizaci</a:t>
            </a: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eaLnBrk="1" hangingPunct="1"/>
            <a:endParaRPr lang="cs-CZ" altLang="cs-CZ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cs-CZ" alt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Kontakt:</a:t>
            </a:r>
            <a:r>
              <a:rPr lang="cs-CZ" alt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	Doc. Ing. Václav Kolář, Ph.D.</a:t>
            </a:r>
          </a:p>
          <a:p>
            <a:pPr eaLnBrk="1" hangingPunct="1"/>
            <a:r>
              <a:rPr lang="cs-CZ" alt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E-mail: 	</a:t>
            </a:r>
            <a:r>
              <a:rPr lang="cs-CZ" alt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vaclav.kolar@vsb.cz</a:t>
            </a:r>
            <a:endParaRPr lang="cs-CZ" alt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250495" y="535089"/>
            <a:ext cx="74295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Katedra elektrotechniky</a:t>
            </a:r>
            <a:endParaRPr lang="cs-CZ" altLang="cs-CZ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24744"/>
            <a:ext cx="7416800" cy="360362"/>
          </a:xfrm>
        </p:spPr>
        <p:txBody>
          <a:bodyPr/>
          <a:lstStyle/>
          <a:p>
            <a:r>
              <a:rPr lang="cs-CZ" alt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Zařízení pro lokální hypotermii</a:t>
            </a:r>
            <a:endParaRPr lang="cs-CZ" alt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84784"/>
            <a:ext cx="8136904" cy="1224136"/>
          </a:xfrm>
        </p:spPr>
        <p:txBody>
          <a:bodyPr/>
          <a:lstStyle/>
          <a:p>
            <a:pPr marL="0" indent="0" algn="just"/>
            <a:r>
              <a:rPr lang="cs-CZ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Návrh </a:t>
            </a:r>
            <a:r>
              <a:rPr lang="cs-CZ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léčebného zařízení pro lokální chlazení povrchu </a:t>
            </a:r>
            <a:r>
              <a:rPr lang="cs-CZ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těla, prostřednictvím aplikací s Peltierovými články. Celý </a:t>
            </a:r>
            <a:r>
              <a:rPr lang="cs-CZ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systém se skládá z několika prvků. Základna obsahuje zásobník chladicí vody, vodní chladič s ventilátory, vodní čerpadlo a zdroj napětí pro tyto prvky. K základně se pak pomocí hybridních konektorů připojují chladicí </a:t>
            </a:r>
            <a:r>
              <a:rPr lang="cs-CZ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hlavice .</a:t>
            </a:r>
            <a:endParaRPr lang="cs-CZ" altLang="cs-CZ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/>
            <a:endParaRPr lang="cs-CZ" altLang="cs-CZ" sz="1200" dirty="0" smtClean="0"/>
          </a:p>
          <a:p>
            <a:endParaRPr lang="cs-CZ" sz="1200" b="0" dirty="0"/>
          </a:p>
          <a:p>
            <a:endParaRPr lang="cs-CZ" sz="1200" b="0" dirty="0"/>
          </a:p>
          <a:p>
            <a:pPr marL="0" indent="0"/>
            <a:endParaRPr lang="cs-CZ" altLang="cs-CZ" sz="1200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971600" y="2636912"/>
            <a:ext cx="7742348" cy="3631036"/>
            <a:chOff x="1127823" y="2714510"/>
            <a:chExt cx="7742348" cy="3631036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0495" y="2948571"/>
              <a:ext cx="2797703" cy="1476756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9705" y="2822841"/>
              <a:ext cx="1306949" cy="1728216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26556" y="2714510"/>
              <a:ext cx="3643615" cy="1944878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7823" y="4642730"/>
              <a:ext cx="4354465" cy="1702816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6190011" y="3936003"/>
              <a:ext cx="1716703" cy="3049524"/>
            </a:xfrm>
            <a:prstGeom prst="rect">
              <a:avLst/>
            </a:prstGeom>
          </p:spPr>
        </p:pic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50495" y="535089"/>
            <a:ext cx="74295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Katedra elektroniky</a:t>
            </a:r>
            <a:endParaRPr lang="cs-CZ" altLang="cs-CZ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971600" y="6211669"/>
            <a:ext cx="81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Kontakt: </a:t>
            </a: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Ing. Václav Sládeček, Ph.D., FEI, vaclav.sladecek@vsb.cz</a:t>
            </a:r>
          </a:p>
          <a:p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Ing. Zdeněk Noga, CSc., FS, zdenek.noga@vsb.cz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3_ cz">
  <a:themeElements>
    <a:clrScheme name="Prezentace_1_1 c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ace_1_1 cz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e_1_1 c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1_1 c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1_1 c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1_1 c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1_1 c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1_1 c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1_1 c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1_1 c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1_1 c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1_1 c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1_1 c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1_1 c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Prezentace3_ cz</Template>
  <TotalTime>1547</TotalTime>
  <Words>405</Words>
  <Application>Microsoft Office PowerPoint</Application>
  <PresentationFormat>Předvádění na obrazovce (4:3)</PresentationFormat>
  <Paragraphs>58</Paragraphs>
  <Slides>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Bookman Old Style</vt:lpstr>
      <vt:lpstr>Calibri</vt:lpstr>
      <vt:lpstr>Prezentace3_ cz</vt:lpstr>
      <vt:lpstr>Prezentace aplikace PowerPoint</vt:lpstr>
      <vt:lpstr>Využití optovláknových senzorů v medicíně</vt:lpstr>
      <vt:lpstr>Prezentace aplikace PowerPoint</vt:lpstr>
      <vt:lpstr>Prezentace aplikace PowerPoint</vt:lpstr>
      <vt:lpstr>Zařízení pro lokální hypotermii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Volební program na období 1.9.2017 - 31.8.2021</dc:title>
  <dc:creator>User</dc:creator>
  <cp:lastModifiedBy>Pavel Brandstetter</cp:lastModifiedBy>
  <cp:revision>360</cp:revision>
  <dcterms:created xsi:type="dcterms:W3CDTF">2017-04-03T14:19:42Z</dcterms:created>
  <dcterms:modified xsi:type="dcterms:W3CDTF">2018-10-02T11:50:17Z</dcterms:modified>
</cp:coreProperties>
</file>