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2"/>
  </p:notesMasterIdLst>
  <p:sldIdLst>
    <p:sldId id="256" r:id="rId2"/>
    <p:sldId id="564" r:id="rId3"/>
    <p:sldId id="522" r:id="rId4"/>
    <p:sldId id="523" r:id="rId5"/>
    <p:sldId id="529" r:id="rId6"/>
    <p:sldId id="584" r:id="rId7"/>
    <p:sldId id="583" r:id="rId8"/>
    <p:sldId id="582" r:id="rId9"/>
    <p:sldId id="567" r:id="rId10"/>
    <p:sldId id="566" r:id="rId11"/>
    <p:sldId id="585" r:id="rId12"/>
    <p:sldId id="586" r:id="rId13"/>
    <p:sldId id="590" r:id="rId14"/>
    <p:sldId id="587" r:id="rId15"/>
    <p:sldId id="589" r:id="rId16"/>
    <p:sldId id="592" r:id="rId17"/>
    <p:sldId id="593" r:id="rId18"/>
    <p:sldId id="524" r:id="rId19"/>
    <p:sldId id="478" r:id="rId20"/>
    <p:sldId id="570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A85162-D770-3E43-D019-478E46ADFAFB}" name="Dostalova Bohuslava" initials="BD" userId="S::dos0068@vsb.cz::7581077e-8258-435a-8382-6a5c92d95e9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F6A2DB-4AFC-4F70-95C2-EC962AF652B7}" v="48" dt="2026-03-27T10:00:14.0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19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6D87F-359B-4F81-A809-F57A7189BC73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B1411-35BC-4AE7-85FB-0D5E8E0857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825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1200" dirty="0"/>
              <a:t>Senior min personální náklady 633, sazba na produktivní hodinu je 727, rozdíl je paušál</a:t>
            </a:r>
          </a:p>
          <a:p>
            <a:pPr marL="0" indent="0" algn="just">
              <a:buNone/>
            </a:pPr>
            <a:endParaRPr lang="cs-CZ" sz="1200" dirty="0"/>
          </a:p>
          <a:p>
            <a:pPr marL="0" indent="0" algn="just">
              <a:buNone/>
            </a:pPr>
            <a:r>
              <a:rPr lang="cs-CZ" sz="1200" dirty="0"/>
              <a:t>Junior min </a:t>
            </a:r>
            <a:r>
              <a:rPr lang="cs-CZ" sz="1200" dirty="0" err="1"/>
              <a:t>pers</a:t>
            </a:r>
            <a:r>
              <a:rPr lang="cs-CZ" sz="1200" dirty="0"/>
              <a:t> nákl 500, sazba na produktivní hodinu 575, rozdíl je paušál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B1411-35BC-4AE7-85FB-0D5E8E08573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6599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8C90EA-C986-E207-F932-4578B4817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09C92D-5885-ED62-B72C-3333D009F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D2EDD4-291C-EEA8-9D8F-640BFF26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CD39BE-D95F-300C-6A4F-5C73FE77C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5CFC925-30A2-3984-4E88-101C05495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019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4DAC2F-B673-8689-681E-755A8836F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31399A6-7E44-3201-5E2A-9412807C8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1D03A1-E3F7-4940-49ED-7F2CC7A88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388759-F742-2974-7A3C-25AE15FAE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6C489E-7916-416A-4B4F-CE70A8C46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5002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92BBA31-BEF3-2B52-B850-32115155E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DFC300-C2B4-E1FE-6E5F-B90F59E46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8FF483-D18A-2E56-19C8-24534D5E2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8AC7F7-69DC-AAAA-7A80-286D82950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7B7735-2497-65E9-5844-B00A50098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45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33428A-32F4-4BBE-0275-74E7BCB03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C15CFF-F2E9-6F98-2265-862A90F10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2BBB52-C49D-6051-3A17-8337AF639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4957A2-ACF6-0DCE-B0F8-2B32A6A82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279B23-19FB-072C-5EA0-5CBF5BA8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54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1E4E0F-E6D8-C025-05EB-211CC366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3E02F7C-29F8-1DD9-AF9E-DB6DDCD4D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F6D47F-A714-017F-78D0-16CA6F3D0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9A7FF4-81DB-B290-5439-4580FC000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4A7ADC-DE23-C6C1-6918-7A50E6F6E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939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F53F19-BE02-B276-4D82-1E21141CB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532365-521B-8DF6-EA62-37D84CA924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1F740F3-28CC-978E-A3D0-13541B970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51A15EA-589D-9AA0-9378-57942673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33BA66E-5713-4AA0-D627-92DE96470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22C078-CC94-D4D7-FBAA-FD1D5A90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46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4D3C63-A53A-CB22-97E3-4CE98E9D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58EAA8-F36A-01B4-5812-6F5B6F08C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7191FE-07F5-8E82-0E79-2B05EA298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7612422-7DCF-CA6F-3502-35A8EC6C6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F7F239A-00E3-3072-ADD5-D6C6D77163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006001B-A1BD-FD45-1CB1-259925B82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9BECFD-FD40-F822-A68A-D9542E908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3E45F53-A273-0B82-A145-52B7B52F2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06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7E92B-5D39-0920-BC7A-039113D40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9B23264-B516-B3F7-F639-BA8A7CED3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114E8A7-5260-F4BE-3BF5-FA4D20410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37EC94F-D79E-7947-E39E-DAECBD50B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58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EE927A7-ACC6-C20B-CFAA-163E0C245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3813F32-6F48-55C6-6841-A4161AC5A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7BEB9C2-147E-46D4-BF5C-149F26E5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12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12C2F9-AD7D-3296-01AC-C5C00D4A1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37710D-9D9B-A9C8-988E-BE7CB2BEC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3C5817D-C9D6-953B-9EE5-A7445FA4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482C5DA-47A7-1D5D-4CBF-9A0F1BE56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88B6312-A0E8-7457-7B78-BBC93B683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829708-6DBD-EBFA-39D1-9B1F5949F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50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4921F-A53C-D001-CCEA-6FA226BF8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08C80C-A8D4-08A1-CD9A-62BA41DC0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CF72FA3-3D12-66ED-0E65-3856274AF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5DF0A2-D06F-4DDE-2876-A870A329C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AB859E6-3747-B6DD-F56E-C6046508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A7EF02-F560-F232-6B5E-F90A3AA1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49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D2947C3-8CF9-59A8-32A8-F1544D32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01F0E0A-6C2B-13BA-57BC-99CFEB6AB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5EA0C7-00D4-0978-7A3B-9A0B7E572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348B5-E896-4ACD-990E-521B7C0FC547}" type="datetimeFigureOut">
              <a:rPr lang="cs-CZ" smtClean="0"/>
              <a:t>27.03.2026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F68129-E2C1-A90D-5F21-086993D4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8DA6B2-6D96-E2EF-CEA9-813BD40F69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08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vsb-my.sharepoint.com/personal/dos0068_vsb_cz/Documents/Plocha/2%20SEMIN%C2%B4%C3%A1%C5%98/V%C3%BDstupy_indik%C3%A1tory.docx?web=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profily.vsb.cz/VAJ79" TargetMode="External"/><Relationship Id="rId7" Type="http://schemas.openxmlformats.org/officeDocument/2006/relationships/hyperlink" Target="mailto:ivana.cubikova@vsb.cz" TargetMode="External"/><Relationship Id="rId2" Type="http://schemas.openxmlformats.org/officeDocument/2006/relationships/hyperlink" Target="mailto:Navraty@vsb.cz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rofily.vsb.cz/KUC308" TargetMode="External"/><Relationship Id="rId5" Type="http://schemas.openxmlformats.org/officeDocument/2006/relationships/hyperlink" Target="https://profily.vsb.cz/MUC03" TargetMode="External"/><Relationship Id="rId4" Type="http://schemas.openxmlformats.org/officeDocument/2006/relationships/hyperlink" Target="https://profily.vsb.cz/MUC0072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b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projekty.vsb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sb.cz/export/sites/vsb/veda/cs/projekty-a-granty/grantova-soutez-navraty/Priloha-1V-Zasady-grantove-souteze-Navraty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vsb.cz/export/sites/vsb/veda/cs/projekty-a-granty/grantova-soutez-navraty/Manual-pro-pripravu-zadosti-o-Navratovy-grant.pdf" TargetMode="External"/><Relationship Id="rId5" Type="http://schemas.openxmlformats.org/officeDocument/2006/relationships/hyperlink" Target="https://www.vsb.cz/export/sites/vsb/veda/cs/projekty-a-granty/grantova-soutez-navraty/Hodnotici-kriteria-grantove-zadosti.pdf" TargetMode="External"/><Relationship Id="rId4" Type="http://schemas.openxmlformats.org/officeDocument/2006/relationships/hyperlink" Target="https://www.vsb.cz/export/sites/vsb/veda/cs/projekty-a-granty/grantova-soutez-navraty/Priloha-2V-Vedni-oblasti-pro-temata-navratovych-grantu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sb.cz/export/sites/vsb/veda/cs/projekty-a-granty/grantova-soutez-navraty/Priloha_6_Kalkulacka-Aktivita-3_zadost-o-navratovy-grant_4_1.xls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sb.cz/export/sites/vsb/veda/cs/projekty-a-granty/grantova-soutez-navraty/Manual-pro-pripravu-zadosti-o-Navratovy-grant.pdf" TargetMode="External"/><Relationship Id="rId2" Type="http://schemas.openxmlformats.org/officeDocument/2006/relationships/hyperlink" Target="https://www.vsb.cz/export/sites/vsb/veda/cs/projekty-a-granty/grantova-soutez-navraty/Priloha-1V-Zasady-grantove-souteze-Navraty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E4D8CBE4-F9E9-276D-3D59-46021B8C0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04799" y="1972405"/>
            <a:ext cx="8334375" cy="2462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095"/>
              </a:lnSpc>
            </a:pPr>
            <a:r>
              <a:rPr lang="cs-CZ" sz="8800" b="1" dirty="0">
                <a:solidFill>
                  <a:schemeClr val="bg1"/>
                </a:solidFill>
                <a:latin typeface="Drive" panose="020B0503030500020004"/>
              </a:rPr>
              <a:t> Návratové granty</a:t>
            </a:r>
            <a:br>
              <a:rPr lang="cs-CZ" sz="8800" b="1" dirty="0">
                <a:solidFill>
                  <a:schemeClr val="bg1"/>
                </a:solidFill>
                <a:latin typeface="Drive" panose="020B0503030500020004"/>
              </a:rPr>
            </a:br>
            <a:br>
              <a:rPr lang="cs-CZ" sz="8800" b="1" dirty="0">
                <a:solidFill>
                  <a:schemeClr val="bg1"/>
                </a:solidFill>
                <a:latin typeface="Drive" panose="020B0503030500020004"/>
              </a:rPr>
            </a:br>
            <a:r>
              <a:rPr lang="cs-CZ" sz="8800" b="1" dirty="0">
                <a:solidFill>
                  <a:schemeClr val="bg1"/>
                </a:solidFill>
                <a:latin typeface="Drive" panose="020B0503030500020004"/>
              </a:rPr>
              <a:t> VŠB-TUO </a:t>
            </a:r>
            <a:endParaRPr sz="8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6D07A6-8299-A2E2-36FF-DC5DB5FED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Výstupy Návratového grantu/Indikátory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C58CED-B51C-8520-FE2C-8E205D2F6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1559"/>
            <a:ext cx="11039669" cy="46654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dirty="0"/>
              <a:t>Atributy Indikátorů:</a:t>
            </a:r>
          </a:p>
          <a:p>
            <a:pPr algn="just">
              <a:buFontTx/>
              <a:buChar char="-"/>
            </a:pPr>
            <a:r>
              <a:rPr lang="cs-CZ" sz="3200" b="1" dirty="0"/>
              <a:t>Povinný k výběru =</a:t>
            </a:r>
            <a:r>
              <a:rPr lang="cs-CZ" sz="3200" dirty="0"/>
              <a:t> musí být vybrán</a:t>
            </a:r>
          </a:p>
          <a:p>
            <a:pPr algn="just">
              <a:buFontTx/>
              <a:buChar char="-"/>
            </a:pPr>
            <a:r>
              <a:rPr lang="cs-CZ" sz="3200" b="1" dirty="0"/>
              <a:t>Povinně volitelný k výběru =</a:t>
            </a:r>
            <a:r>
              <a:rPr lang="cs-CZ" sz="3200" dirty="0"/>
              <a:t> musí být vybrán alespoň jeden z několika nabízených indikátorů této skupiny. Výběr je povinný, ale konkrétní indikátor je volitelný dle zaměření projektu.</a:t>
            </a:r>
          </a:p>
          <a:p>
            <a:pPr algn="just">
              <a:buFontTx/>
              <a:buChar char="-"/>
            </a:pPr>
            <a:r>
              <a:rPr lang="cs-CZ" sz="3200" b="1" dirty="0"/>
              <a:t>Nepovinný k výběru </a:t>
            </a:r>
            <a:r>
              <a:rPr lang="cs-CZ" sz="3200" dirty="0"/>
              <a:t>= nemusí být vybrán	</a:t>
            </a:r>
          </a:p>
          <a:p>
            <a:pPr algn="just">
              <a:buFontTx/>
              <a:buChar char="-"/>
            </a:pPr>
            <a:r>
              <a:rPr lang="cs-CZ" sz="3200" b="1" dirty="0"/>
              <a:t>Nepovinný k výběru (vyjma případu ve specifikaci) </a:t>
            </a:r>
            <a:r>
              <a:rPr lang="cs-CZ" sz="3200" dirty="0"/>
              <a:t>= musí být vybrán, pokud je zvolena aktivita na kterou je navázán např. Mobilita</a:t>
            </a:r>
          </a:p>
          <a:p>
            <a:pPr algn="just">
              <a:buFontTx/>
              <a:buChar char="-"/>
            </a:pPr>
            <a:endParaRPr lang="cs-CZ" dirty="0"/>
          </a:p>
          <a:p>
            <a:pPr algn="just">
              <a:buFontTx/>
              <a:buChar char="-"/>
            </a:pPr>
            <a:endParaRPr lang="cs-CZ" dirty="0"/>
          </a:p>
          <a:p>
            <a:pPr algn="just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4780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E0E23-9595-D47B-8360-CC364C071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D69999-3EAD-EBDB-3BED-0249FB75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Výstupy Návratového grantu/Indikátory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732B39-BB11-FE2D-7229-EFBF71305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1559"/>
            <a:ext cx="11039669" cy="46654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3600" dirty="0"/>
              <a:t>Atributy Indikátorů:</a:t>
            </a:r>
          </a:p>
          <a:p>
            <a:pPr marL="0" indent="0" algn="just">
              <a:buNone/>
            </a:pPr>
            <a:endParaRPr lang="cs-CZ" dirty="0"/>
          </a:p>
          <a:p>
            <a:pPr lvl="0">
              <a:buFontTx/>
              <a:buChar char="-"/>
            </a:pPr>
            <a:r>
              <a:rPr lang="cs-CZ" sz="3200" b="1" dirty="0"/>
              <a:t>Povinný k naplnění = </a:t>
            </a:r>
            <a:r>
              <a:rPr lang="cs-CZ" sz="3200" dirty="0"/>
              <a:t>musí být v průběhu realizace projektu 	naplněn. Na nenaplnění se vztahují sankce. </a:t>
            </a:r>
          </a:p>
          <a:p>
            <a:pPr marL="0" lvl="0" indent="0">
              <a:buNone/>
            </a:pPr>
            <a:r>
              <a:rPr lang="cs-CZ" sz="3200" dirty="0"/>
              <a:t>- </a:t>
            </a:r>
            <a:r>
              <a:rPr lang="cs-CZ" sz="3200" b="1" dirty="0"/>
              <a:t>Nepovinný k naplnění </a:t>
            </a:r>
            <a:r>
              <a:rPr lang="cs-CZ" sz="3200" dirty="0"/>
              <a:t>= může být pro projekt zvolen, ale  není  	povinnost jej skutečně naplnit, ale je nutno je během 	realizace projektu vykazovat. Snížení nebo zvýšení cílové 	hodnoty indikátoru nepovinného k naplnění je 	nepodstatnou změnou. </a:t>
            </a:r>
          </a:p>
          <a:p>
            <a:pPr algn="just">
              <a:buFontTx/>
              <a:buChar char="-"/>
            </a:pPr>
            <a:endParaRPr lang="cs-CZ" sz="3200" dirty="0"/>
          </a:p>
          <a:p>
            <a:pPr algn="just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074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2A700C-2F77-5D17-57B9-63EC513DC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Výstupy Návratového grantu/Indikátory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654A48-03F8-1316-7141-93F3F6909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hlinkClick r:id="rId2"/>
              </a:rPr>
              <a:t>Výstupy_indikátory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5515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51846E-63DB-E97F-804D-2BA87C333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Změny</a:t>
            </a:r>
            <a:r>
              <a:rPr lang="cs-CZ" b="1" dirty="0">
                <a:solidFill>
                  <a:srgbClr val="00A499"/>
                </a:solidFill>
              </a:rPr>
              <a:t> </a:t>
            </a:r>
            <a:r>
              <a:rPr lang="cs-CZ" b="1" dirty="0">
                <a:solidFill>
                  <a:srgbClr val="00A499"/>
                </a:solidFill>
                <a:latin typeface="Drive"/>
              </a:rPr>
              <a:t>v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BBBDF1-8AB4-4CA9-84C0-ADF8EEAAC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Změny bude možno v projektu provádět na základě odůvodněné žádosti se stanoviskem mentora a pracoviště na kterém je grant realizován.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Žádosti o změnu budou podávány v systému EPZ.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Změny budou projednány grantovým panelem, který k jejich realizaci vydá stanovisko.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2257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E89D61-BB6C-F0F4-6237-BEE30C927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145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Změny</a:t>
            </a:r>
            <a:r>
              <a:rPr lang="cs-CZ" b="1" dirty="0">
                <a:solidFill>
                  <a:srgbClr val="00A499"/>
                </a:solidFill>
              </a:rPr>
              <a:t> </a:t>
            </a:r>
            <a:r>
              <a:rPr lang="cs-CZ" b="1" dirty="0">
                <a:solidFill>
                  <a:srgbClr val="00A499"/>
                </a:solidFill>
                <a:latin typeface="Drive"/>
              </a:rPr>
              <a:t>v projektu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4B6A5F-D802-6FA0-ADE3-449AC1569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6045"/>
            <a:ext cx="10515600" cy="520091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dirty="0"/>
              <a:t>Změny které nebude možno provést:</a:t>
            </a:r>
          </a:p>
          <a:p>
            <a:pPr marL="514350" indent="-514350" algn="just">
              <a:buAutoNum type="alphaLcParenR"/>
            </a:pPr>
            <a:r>
              <a:rPr lang="cs-CZ" sz="3000" dirty="0"/>
              <a:t>změna na pozici hlavního řešitele návratového grantu; </a:t>
            </a:r>
          </a:p>
          <a:p>
            <a:pPr marL="514350" indent="-514350" algn="just">
              <a:buAutoNum type="alphaLcParenR"/>
            </a:pPr>
            <a:r>
              <a:rPr lang="cs-CZ" sz="3000" dirty="0"/>
              <a:t>změna cíle a hlavního výzkumného předmětu návratového grantu;</a:t>
            </a:r>
          </a:p>
          <a:p>
            <a:pPr marL="514350" indent="-514350" algn="just">
              <a:buAutoNum type="alphaLcParenR"/>
            </a:pPr>
            <a:r>
              <a:rPr lang="cs-CZ" sz="3000" dirty="0"/>
              <a:t>navýšení celkového objemu finančních prostředků na návratový grant; </a:t>
            </a:r>
          </a:p>
          <a:p>
            <a:pPr marL="514350" indent="-514350" algn="just">
              <a:buAutoNum type="alphaLcParenR"/>
            </a:pPr>
            <a:r>
              <a:rPr lang="cs-CZ" sz="3000" dirty="0"/>
              <a:t>nastavení osobních nákladů nižších, než je stanoveno výzvou OP JAK; </a:t>
            </a:r>
          </a:p>
          <a:p>
            <a:pPr marL="514350" indent="-514350" algn="just">
              <a:buAutoNum type="alphaLcParenR"/>
            </a:pPr>
            <a:r>
              <a:rPr lang="cs-CZ" sz="3000" dirty="0"/>
              <a:t>změna verze Kalkulačky Aktivita 3_realizace návratového grantu (po celou dobu realizace návratového grantu zůstává v platnosti kalkulačka nastavená při schválení grantu); </a:t>
            </a:r>
          </a:p>
        </p:txBody>
      </p:sp>
    </p:spTree>
    <p:extLst>
      <p:ext uri="{BB962C8B-B14F-4D97-AF65-F5344CB8AC3E}">
        <p14:creationId xmlns:p14="http://schemas.microsoft.com/office/powerpoint/2010/main" val="2163433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C56543-328E-E449-8B7E-C00423CD6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Změny</a:t>
            </a:r>
            <a:r>
              <a:rPr lang="cs-CZ" b="1" dirty="0">
                <a:solidFill>
                  <a:srgbClr val="00A499"/>
                </a:solidFill>
              </a:rPr>
              <a:t> </a:t>
            </a:r>
            <a:r>
              <a:rPr lang="cs-CZ" b="1" dirty="0">
                <a:solidFill>
                  <a:srgbClr val="00A499"/>
                </a:solidFill>
                <a:latin typeface="Drive"/>
              </a:rPr>
              <a:t>v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A3F647-A116-18C5-B4B0-266C7C137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5545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5900" dirty="0"/>
              <a:t>Příklady změn, které bude možno realizovat, ale až po jejich schválení:</a:t>
            </a:r>
          </a:p>
          <a:p>
            <a:pPr marL="0" indent="0">
              <a:buNone/>
            </a:pPr>
            <a:endParaRPr lang="cs-CZ" sz="5900" dirty="0"/>
          </a:p>
          <a:p>
            <a:pPr lvl="0"/>
            <a:r>
              <a:rPr lang="cs-CZ" sz="4500" dirty="0"/>
              <a:t>přesuny mezi položkami rozpočtu/jednotkami nad určité % hodnoty dané položky /jednotky;</a:t>
            </a:r>
          </a:p>
          <a:p>
            <a:pPr lvl="0"/>
            <a:endParaRPr lang="cs-CZ" sz="4500" dirty="0"/>
          </a:p>
          <a:p>
            <a:pPr lvl="0"/>
            <a:r>
              <a:rPr lang="cs-CZ" sz="4500" dirty="0"/>
              <a:t>změna realizovaných aktivit např.: </a:t>
            </a:r>
          </a:p>
          <a:p>
            <a:pPr lvl="1"/>
            <a:r>
              <a:rPr lang="cs-CZ" sz="4500" dirty="0"/>
              <a:t>změna destinace/délky mobility, </a:t>
            </a:r>
          </a:p>
          <a:p>
            <a:pPr lvl="1"/>
            <a:r>
              <a:rPr lang="cs-CZ" sz="4500" dirty="0"/>
              <a:t>změny v rámci týmu návratového grantu (počet členů či změna jejich úvazků); </a:t>
            </a:r>
          </a:p>
          <a:p>
            <a:pPr lvl="1"/>
            <a:endParaRPr lang="cs-CZ" sz="4500" dirty="0"/>
          </a:p>
          <a:p>
            <a:pPr lvl="0"/>
            <a:r>
              <a:rPr lang="cs-CZ" sz="4500" dirty="0"/>
              <a:t>změna metody řešení výzkumného záměru; </a:t>
            </a:r>
          </a:p>
          <a:p>
            <a:pPr lvl="0"/>
            <a:endParaRPr lang="cs-CZ" sz="45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4718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DC8B4-402F-666E-E13E-B496DAEA0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493D0E-353D-C9C1-9D30-277E90A21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Změny</a:t>
            </a:r>
            <a:r>
              <a:rPr lang="cs-CZ" b="1" dirty="0">
                <a:solidFill>
                  <a:srgbClr val="00A499"/>
                </a:solidFill>
              </a:rPr>
              <a:t> </a:t>
            </a:r>
            <a:r>
              <a:rPr lang="cs-CZ" b="1" dirty="0">
                <a:solidFill>
                  <a:srgbClr val="00A499"/>
                </a:solidFill>
                <a:latin typeface="Drive"/>
              </a:rPr>
              <a:t>v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FDA536-3CB3-5F43-41FF-7959262BB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5545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5900" dirty="0"/>
              <a:t>Příklady změn, které bude možno realizovat, ale až po jejich schválení:</a:t>
            </a:r>
          </a:p>
          <a:p>
            <a:pPr marL="0" indent="0">
              <a:buNone/>
            </a:pPr>
            <a:endParaRPr lang="cs-CZ" sz="5900" dirty="0"/>
          </a:p>
          <a:p>
            <a:pPr lvl="0"/>
            <a:r>
              <a:rPr lang="cs-CZ" sz="4500" dirty="0"/>
              <a:t>změna harmonogramu návratového grantu; </a:t>
            </a:r>
          </a:p>
          <a:p>
            <a:pPr lvl="0"/>
            <a:endParaRPr lang="cs-CZ" sz="4500" dirty="0"/>
          </a:p>
          <a:p>
            <a:pPr lvl="0"/>
            <a:r>
              <a:rPr lang="cs-CZ" sz="4500" dirty="0"/>
              <a:t>přerušení návratového grantu; </a:t>
            </a:r>
          </a:p>
          <a:p>
            <a:pPr lvl="0"/>
            <a:endParaRPr lang="cs-CZ" sz="4500" dirty="0"/>
          </a:p>
          <a:p>
            <a:pPr lvl="0"/>
            <a:r>
              <a:rPr lang="cs-CZ" sz="4500" dirty="0"/>
              <a:t>změna v plánovaných výsledcích a výstupech návratového grantu;</a:t>
            </a:r>
          </a:p>
          <a:p>
            <a:pPr marL="0" indent="0">
              <a:buNone/>
            </a:pP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0994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6EF883-8561-9142-112C-98B07C64B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Sankce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E99A72-9332-5D65-F191-FB04ACFB3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 algn="just">
              <a:buNone/>
            </a:pPr>
            <a:r>
              <a:rPr lang="cs-CZ" sz="3200" dirty="0"/>
              <a:t>Za porušení parametrů realizace návratových grantů, nedodržení výstupů a porušení podmínek financování mohou být Hlavnímu řešiteli návratového grantu uděleny sankce.</a:t>
            </a:r>
          </a:p>
        </p:txBody>
      </p:sp>
    </p:spTree>
    <p:extLst>
      <p:ext uri="{BB962C8B-B14F-4D97-AF65-F5344CB8AC3E}">
        <p14:creationId xmlns:p14="http://schemas.microsoft.com/office/powerpoint/2010/main" val="1280477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8B39A-E4DC-6FDC-7D8E-4C88B3FF2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D54B36-0630-28E2-2450-F9FF52388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3813"/>
            <a:ext cx="9144000" cy="804992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/>
              </a:rPr>
              <a:t>Důležité kontakty:</a:t>
            </a:r>
            <a:endParaRPr lang="cs-CZ" sz="3600" b="1" dirty="0">
              <a:solidFill>
                <a:srgbClr val="00A499"/>
              </a:solidFill>
              <a:latin typeface="Drive"/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77F3B13-6F53-6187-57A6-0E2A968535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48805"/>
            <a:ext cx="9144000" cy="4907545"/>
          </a:xfrm>
        </p:spPr>
        <p:txBody>
          <a:bodyPr>
            <a:normAutofit fontScale="92500"/>
          </a:bodyPr>
          <a:lstStyle/>
          <a:p>
            <a:pPr algn="l"/>
            <a:r>
              <a:rPr lang="cs-CZ" sz="2800" b="1" dirty="0">
                <a:hlinkClick r:id="rId2"/>
              </a:rPr>
              <a:t>Navraty@vsb.cz</a:t>
            </a:r>
            <a:endParaRPr lang="cs-CZ" sz="2800" b="1" dirty="0"/>
          </a:p>
          <a:p>
            <a:pPr algn="l"/>
            <a:endParaRPr lang="cs-CZ" sz="2800" b="1" dirty="0"/>
          </a:p>
          <a:p>
            <a:pPr algn="l"/>
            <a:r>
              <a:rPr lang="cs-CZ" sz="2800" u="sng" dirty="0">
                <a:hlinkClick r:id="rId3"/>
              </a:rPr>
              <a:t>Ing. Vajsová Radomíra</a:t>
            </a:r>
            <a:r>
              <a:rPr lang="cs-CZ" sz="2800" u="sng" dirty="0"/>
              <a:t> </a:t>
            </a:r>
            <a:r>
              <a:rPr lang="cs-CZ" sz="2800" dirty="0"/>
              <a:t>– IT, práce v systému EPZ</a:t>
            </a:r>
          </a:p>
          <a:p>
            <a:pPr algn="just"/>
            <a:r>
              <a:rPr lang="cs-CZ" sz="2800" u="sng" dirty="0">
                <a:hlinkClick r:id="rId4"/>
              </a:rPr>
              <a:t>Mgr. Bc. Mučka Aleš, Ph.D.</a:t>
            </a:r>
            <a:r>
              <a:rPr lang="cs-CZ" sz="2800" u="sng" dirty="0"/>
              <a:t> </a:t>
            </a:r>
            <a:r>
              <a:rPr lang="cs-CZ" sz="2800" dirty="0"/>
              <a:t>– Oddělení podpory vědy, výzkumu a vzdělávání; Data </a:t>
            </a:r>
            <a:r>
              <a:rPr lang="cs-CZ" sz="2800" dirty="0" err="1"/>
              <a:t>steward</a:t>
            </a:r>
            <a:r>
              <a:rPr lang="cs-CZ" sz="2800" dirty="0"/>
              <a:t>. Konzultace v oblasti správy dat.</a:t>
            </a:r>
          </a:p>
          <a:p>
            <a:pPr algn="l"/>
            <a:r>
              <a:rPr lang="es-ES" sz="2800" u="sng" dirty="0">
                <a:hlinkClick r:id="rId5"/>
              </a:rPr>
              <a:t>Ing. Mucha Nikolas, Ph.D.</a:t>
            </a:r>
            <a:r>
              <a:rPr lang="cs-CZ" sz="2800" u="sng" dirty="0"/>
              <a:t> - </a:t>
            </a:r>
            <a:r>
              <a:rPr lang="cs-CZ" sz="2800" dirty="0"/>
              <a:t>Specialista komercializace. Konzultace v oblasti duševního vlastnictví ve výzkumu a licencování.</a:t>
            </a:r>
          </a:p>
          <a:p>
            <a:pPr algn="l"/>
            <a:r>
              <a:rPr lang="cs-CZ" sz="2800" u="sng" dirty="0">
                <a:hlinkClick r:id="rId6"/>
              </a:rPr>
              <a:t>Ing. Kučerová Martina, Ph.D.</a:t>
            </a:r>
            <a:r>
              <a:rPr lang="cs-CZ" sz="2800" u="sng" dirty="0"/>
              <a:t> - </a:t>
            </a:r>
            <a:r>
              <a:rPr lang="cs-CZ" sz="2800" dirty="0"/>
              <a:t>Specialista transferu technologií. Konzultace v oblasti duševního vlastnictví ve výzkumu a licencování.  </a:t>
            </a:r>
          </a:p>
          <a:p>
            <a:pPr algn="l" fontAlgn="t"/>
            <a:r>
              <a:rPr lang="cs-CZ" sz="2800" dirty="0">
                <a:hlinkClick r:id="rId7"/>
              </a:rPr>
              <a:t>ivana.cubikova@vsb.cz</a:t>
            </a:r>
            <a:r>
              <a:rPr lang="cs-CZ" sz="2800" dirty="0"/>
              <a:t> – Koordinátor podpory. </a:t>
            </a:r>
          </a:p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endParaRPr lang="cs-CZ" b="1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6AAA60-E611-BB76-98B9-28DF74447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57EA1BE-92D9-9E4F-B3B9-F1A717F85676}" type="slidenum">
              <a:rPr lang="cs-CZ" smtClean="0"/>
              <a:pPr/>
              <a:t>18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0E9533A7-5724-C9BC-D28B-1CCF22AD7D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23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D49F47FC-E699-3789-D6E6-A3099372A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25667A42-AF11-DA89-9EFA-8E78E0C95055}"/>
              </a:ext>
            </a:extLst>
          </p:cNvPr>
          <p:cNvSpPr/>
          <p:nvPr/>
        </p:nvSpPr>
        <p:spPr>
          <a:xfrm>
            <a:off x="3451861" y="1840230"/>
            <a:ext cx="5280660" cy="707886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cs-CZ" sz="4000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8DC30E6-70AA-15E2-CF88-2982A3F34B6E}"/>
              </a:ext>
            </a:extLst>
          </p:cNvPr>
          <p:cNvSpPr/>
          <p:nvPr/>
        </p:nvSpPr>
        <p:spPr>
          <a:xfrm>
            <a:off x="3048000" y="3500527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2800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Mgr. Bohuslava Dostálová</a:t>
            </a:r>
          </a:p>
          <a:p>
            <a:pPr algn="ctr"/>
            <a:r>
              <a:rPr lang="cs-CZ" sz="2800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Centrum projektové podpory</a:t>
            </a:r>
          </a:p>
          <a:p>
            <a:pPr algn="ctr"/>
            <a:endParaRPr lang="cs-CZ" sz="2800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www.vsb.cz</a:t>
            </a:r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Zástupný obsah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1C37F488-B2C0-D7DC-7731-E62C72BB95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650" y="6113063"/>
            <a:ext cx="2522706" cy="3508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41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obsah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F5307518-25D2-047F-AC25-0366BD22A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294" y="2636196"/>
            <a:ext cx="10884375" cy="1513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915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F31D19-3ECE-436A-2661-85DA1D6B5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Žádost o Návratový grant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D5FD1D93-BA3F-A426-965A-F2362701253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3710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cs-CZ" sz="3600" dirty="0"/>
              <a:t>Žádosti návratových grantů budou podávány prostřednictvím systému Evidence projektů a zakázek (dále jen „EPZ“), dostupném na </a:t>
            </a:r>
            <a:r>
              <a:rPr lang="cs-CZ" sz="3600" u="sng" dirty="0">
                <a:hlinkClick r:id="rId2"/>
              </a:rPr>
              <a:t>https://projekty.vsb.cz/</a:t>
            </a:r>
            <a:r>
              <a:rPr lang="cs-CZ" sz="3600" dirty="0"/>
              <a:t>. </a:t>
            </a:r>
          </a:p>
          <a:p>
            <a:pPr marL="0" indent="0" algn="ctr">
              <a:buNone/>
            </a:pPr>
            <a:r>
              <a:rPr lang="cs-CZ" sz="3600" dirty="0"/>
              <a:t>Věcnou podporu </a:t>
            </a:r>
            <a:r>
              <a:rPr lang="cs-CZ" sz="3600" dirty="0" err="1"/>
              <a:t>podporu</a:t>
            </a:r>
            <a:r>
              <a:rPr lang="cs-CZ" sz="3600" dirty="0"/>
              <a:t> pro podání žádosti o návratový grant v systému zajišťuje útvar Řízení </a:t>
            </a:r>
            <a:r>
              <a:rPr lang="cs-CZ" sz="3600" dirty="0" err="1"/>
              <a:t>VaV</a:t>
            </a:r>
            <a:r>
              <a:rPr lang="cs-CZ" sz="3600" dirty="0"/>
              <a:t> + PhD Akademie, technickou podporu zajišťuje CIT. </a:t>
            </a:r>
          </a:p>
        </p:txBody>
      </p:sp>
    </p:spTree>
    <p:extLst>
      <p:ext uri="{BB962C8B-B14F-4D97-AF65-F5344CB8AC3E}">
        <p14:creationId xmlns:p14="http://schemas.microsoft.com/office/powerpoint/2010/main" val="82744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EDAA0-990C-3029-E1E4-1814169DC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275621-A02D-3140-05C8-284E3F0C6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450" y="819712"/>
            <a:ext cx="11036476" cy="542363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Návratové granty VŠB-TUO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2C4C312-0162-2E0B-4CB4-0DE3E669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3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91242BD4-788F-099B-3689-8C05D48AC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E0E6EFEF-89A7-2923-F0DC-D30D337BC8DD}"/>
              </a:ext>
            </a:extLst>
          </p:cNvPr>
          <p:cNvSpPr txBox="1"/>
          <p:nvPr/>
        </p:nvSpPr>
        <p:spPr>
          <a:xfrm>
            <a:off x="527384" y="1390119"/>
            <a:ext cx="103836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1800"/>
              </a:spcAft>
            </a:pPr>
            <a:endParaRPr lang="cs-CZ" sz="3600" b="1" dirty="0"/>
          </a:p>
          <a:p>
            <a:pPr lvl="0" algn="just">
              <a:spcAft>
                <a:spcPts val="1800"/>
              </a:spcAft>
            </a:pPr>
            <a:r>
              <a:rPr lang="cs-CZ" sz="3600" b="1" dirty="0"/>
              <a:t>1. Rozpočet projektu/projektová kalkulačka, </a:t>
            </a:r>
          </a:p>
          <a:p>
            <a:pPr lvl="0" algn="just">
              <a:spcAft>
                <a:spcPts val="1800"/>
              </a:spcAft>
            </a:pPr>
            <a:r>
              <a:rPr lang="cs-CZ" sz="3600" b="1" dirty="0"/>
              <a:t>2. Výstupy/indikátory a jejich vykazování</a:t>
            </a:r>
          </a:p>
          <a:p>
            <a:pPr lvl="0" algn="just">
              <a:spcAft>
                <a:spcPts val="1800"/>
              </a:spcAft>
            </a:pPr>
            <a:r>
              <a:rPr lang="cs-CZ" sz="3600" b="1" dirty="0"/>
              <a:t>3. Změny v projektu</a:t>
            </a:r>
          </a:p>
          <a:p>
            <a:pPr lvl="0" algn="just">
              <a:spcAft>
                <a:spcPts val="1800"/>
              </a:spcAft>
            </a:pPr>
            <a:r>
              <a:rPr lang="cs-CZ" sz="3600" b="1" dirty="0"/>
              <a:t>4. Sankce</a:t>
            </a:r>
            <a:endParaRPr lang="cs-CZ" sz="36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338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DFEF3-CACC-8DD3-F8D6-D492CB7EF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349DE2-09BC-73C0-CC05-3CCB33BEF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Návratové granty VŠB-TUO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F5284F-45E1-C4D6-A4B8-0DBC6122F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4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592F8462-4116-E154-F73E-9EC590AA7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71C5F30A-3C60-2D16-9358-121CD968B3AF}"/>
              </a:ext>
            </a:extLst>
          </p:cNvPr>
          <p:cNvSpPr txBox="1"/>
          <p:nvPr/>
        </p:nvSpPr>
        <p:spPr>
          <a:xfrm>
            <a:off x="1215816" y="1770648"/>
            <a:ext cx="1124861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b="1" cap="all" dirty="0"/>
          </a:p>
          <a:p>
            <a:r>
              <a:rPr lang="cs-CZ" sz="2800" dirty="0"/>
              <a:t>Základní dokument pro přípravu žádosti:</a:t>
            </a:r>
          </a:p>
          <a:p>
            <a:endParaRPr lang="cs-CZ" sz="2800" dirty="0"/>
          </a:p>
          <a:p>
            <a:r>
              <a:rPr lang="cs-CZ" sz="3600" b="1" u="sng" dirty="0">
                <a:hlinkClick r:id="rId3" tooltip="Příloha 1V) Zásady grantové soutěže „Návraty“"/>
              </a:rPr>
              <a:t>Zásady grantové soutěže „Návraty“</a:t>
            </a:r>
            <a:endParaRPr lang="cs-CZ" sz="3600" b="1" dirty="0"/>
          </a:p>
          <a:p>
            <a:endParaRPr lang="cs-CZ" sz="2800" u="sng" dirty="0">
              <a:hlinkClick r:id="rId4" tooltip="Příloha 2V) Vědní oblasti pro témata návratových grantů"/>
            </a:endParaRPr>
          </a:p>
          <a:p>
            <a:r>
              <a:rPr lang="cs-CZ" sz="2800" dirty="0"/>
              <a:t>Doporučujeme:</a:t>
            </a:r>
          </a:p>
          <a:p>
            <a:endParaRPr lang="cs-CZ" sz="2400" dirty="0"/>
          </a:p>
          <a:p>
            <a:r>
              <a:rPr lang="cs-CZ" sz="3200" u="sng" dirty="0">
                <a:hlinkClick r:id="rId5" tooltip="Hodnoticí kritéria grantové žádosti"/>
              </a:rPr>
              <a:t>Hodnoticí kritéria grantové žádosti</a:t>
            </a:r>
            <a:endParaRPr lang="cs-CZ" sz="3200" u="sng" dirty="0"/>
          </a:p>
          <a:p>
            <a:r>
              <a:rPr lang="cs-CZ" sz="3200" u="sng" dirty="0">
                <a:hlinkClick r:id="rId6" tooltip="Manuál pro přípravu žádosti o Návratový grant"/>
              </a:rPr>
              <a:t>Manuál pro přípravu žádosti o Návratový grant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76004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4F2A6-6BE8-F860-151B-F3BBF0EEE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350E6B-4A4D-85CB-9A8F-B277BD171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Rozpočet Návratového grantu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3E343A-F7B8-43CD-D2C4-5D78489FC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5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6E95CF94-875C-6B70-A21C-401F730047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4D3B3A7B-8D89-8A93-2E57-50AB68159D00}"/>
              </a:ext>
            </a:extLst>
          </p:cNvPr>
          <p:cNvSpPr txBox="1"/>
          <p:nvPr/>
        </p:nvSpPr>
        <p:spPr>
          <a:xfrm>
            <a:off x="691762" y="1796045"/>
            <a:ext cx="1124861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Rozpočet Návratového grantu je sestavován metodou zjednodušeného vykazování. Uplatňovány jsou </a:t>
            </a:r>
            <a:r>
              <a:rPr lang="cs-CZ" sz="3200" b="1" dirty="0"/>
              <a:t>tzv. jednotkové náklady. </a:t>
            </a:r>
            <a:endParaRPr lang="cs-CZ" sz="3200" dirty="0"/>
          </a:p>
          <a:p>
            <a:endParaRPr lang="cs-CZ" sz="3200" dirty="0"/>
          </a:p>
          <a:p>
            <a:r>
              <a:rPr lang="cs-CZ" sz="3200" dirty="0"/>
              <a:t>Příjemce </a:t>
            </a:r>
            <a:r>
              <a:rPr lang="cs-CZ" sz="3200" b="1" dirty="0"/>
              <a:t>nemusí vést účty </a:t>
            </a:r>
            <a:r>
              <a:rPr lang="cs-CZ" sz="3200" dirty="0"/>
              <a:t>pro jednotlivé položky (nákup tužek, PC, papír, zkumavky  apod.), sleduje se pouze </a:t>
            </a:r>
            <a:r>
              <a:rPr lang="cs-CZ" sz="3200" b="1" dirty="0"/>
              <a:t>dosažení jednotek</a:t>
            </a:r>
            <a:r>
              <a:rPr lang="cs-CZ" sz="3200" dirty="0"/>
              <a:t>.</a:t>
            </a:r>
          </a:p>
          <a:p>
            <a:pPr lvl="0" algn="ctr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034063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DF125-5582-23CA-70F6-61E2DF893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0654AC-5EDE-B811-31E9-82A1A6F0B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Rozpočet Návratového grantu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46C2FD-FFE4-569E-8309-38C5202F8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6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08E337A4-174E-6ABC-CBA6-4C7ED96701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3DBC4AC8-82C0-0410-ED44-0F3C962E5B0F}"/>
              </a:ext>
            </a:extLst>
          </p:cNvPr>
          <p:cNvSpPr txBox="1"/>
          <p:nvPr/>
        </p:nvSpPr>
        <p:spPr>
          <a:xfrm>
            <a:off x="1222985" y="1744615"/>
            <a:ext cx="1124861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Základní jednotkou pro Návratový grant je </a:t>
            </a:r>
            <a:r>
              <a:rPr lang="cs-CZ" sz="3200" b="1" dirty="0"/>
              <a:t>produktivní hodina </a:t>
            </a:r>
            <a:r>
              <a:rPr lang="cs-CZ" sz="3200" dirty="0"/>
              <a:t>tj. skutečně odpracovaná hodina při řešení grantu. Náklady tvoří:</a:t>
            </a:r>
          </a:p>
          <a:p>
            <a:endParaRPr lang="cs-CZ" sz="3200" dirty="0"/>
          </a:p>
          <a:p>
            <a:pPr marL="285750" indent="-285750">
              <a:buFontTx/>
              <a:buChar char="-"/>
            </a:pPr>
            <a:r>
              <a:rPr lang="cs-CZ" sz="3200" dirty="0"/>
              <a:t>osobní náklady na hlavního řešitele návratového grantu </a:t>
            </a:r>
          </a:p>
          <a:p>
            <a:pPr marL="285750" indent="-285750">
              <a:buFontTx/>
              <a:buChar char="-"/>
            </a:pPr>
            <a:r>
              <a:rPr lang="cs-CZ" sz="3200" dirty="0"/>
              <a:t>paušální náklady. 	</a:t>
            </a:r>
          </a:p>
          <a:p>
            <a:endParaRPr lang="cs-CZ" sz="3200" dirty="0"/>
          </a:p>
          <a:p>
            <a:pPr lvl="0" algn="ctr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5290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571CE-F76D-E04D-199A-CB5036449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6884C4-6D43-2C59-2138-6B1F23690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Rozpočet Návratového grantu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F9FD8F-CD86-867A-AF3F-437648585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7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96EE6D03-47CD-6E80-DE2C-8F9CAA61F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E6E4FAA0-E8B1-38C7-359C-1B3643B9D34A}"/>
              </a:ext>
            </a:extLst>
          </p:cNvPr>
          <p:cNvSpPr txBox="1"/>
          <p:nvPr/>
        </p:nvSpPr>
        <p:spPr>
          <a:xfrm>
            <a:off x="691762" y="1796045"/>
            <a:ext cx="11248615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cs-CZ" sz="2000" dirty="0"/>
          </a:p>
          <a:p>
            <a:pPr lvl="0" algn="just"/>
            <a:r>
              <a:rPr lang="cs-CZ" sz="3600" dirty="0"/>
              <a:t>Způsobilost jednotek návratových grantů je dokladována mj. </a:t>
            </a:r>
            <a:r>
              <a:rPr lang="cs-CZ" sz="3600" b="1" dirty="0"/>
              <a:t>Průběžnou zprávou o činnosti </a:t>
            </a:r>
            <a:r>
              <a:rPr lang="cs-CZ" sz="3600" dirty="0"/>
              <a:t>a </a:t>
            </a:r>
            <a:r>
              <a:rPr lang="cs-CZ" sz="3600" b="1" dirty="0"/>
              <a:t>Závěrečnou zprávou o činnosti</a:t>
            </a:r>
            <a:r>
              <a:rPr lang="cs-CZ" sz="3600" dirty="0"/>
              <a:t>, Způsobilost mobility je dokladována mj. </a:t>
            </a:r>
            <a:r>
              <a:rPr lang="cs-CZ" sz="3600" b="1" dirty="0"/>
              <a:t>Zprávou o průběhu mobility</a:t>
            </a:r>
            <a:r>
              <a:rPr lang="cs-CZ" sz="3600" dirty="0"/>
              <a:t> a současně vždy přehledem  vykonaných činností (</a:t>
            </a:r>
            <a:r>
              <a:rPr lang="cs-CZ" sz="3600" b="1" dirty="0"/>
              <a:t>popis provedených činností za sledovaná období</a:t>
            </a:r>
            <a:r>
              <a:rPr lang="cs-CZ" sz="3600" dirty="0"/>
              <a:t>). </a:t>
            </a:r>
          </a:p>
          <a:p>
            <a:pPr lvl="0" algn="ctr"/>
            <a:endParaRPr lang="cs-CZ" sz="3600" dirty="0"/>
          </a:p>
          <a:p>
            <a:pPr lvl="0" algn="just"/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33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D8E2F-8E74-1467-E934-F7464C2D7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5827A7-5AE9-A1DE-F8FA-988780D6C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Rozpočet Návratového grantu</a:t>
            </a:r>
            <a:br>
              <a:rPr lang="cs-CZ" sz="3600" b="1" dirty="0">
                <a:solidFill>
                  <a:srgbClr val="00A499"/>
                </a:solidFill>
                <a:latin typeface="Drive" panose="020B0503030500020004"/>
              </a:rPr>
            </a:b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7834C4-CADE-2904-2729-3D0DA94D5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8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0BCFDBA4-3593-484C-71AA-71FE595210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9CE639BF-64DB-4288-ABCA-A56CA88FCC06}"/>
              </a:ext>
            </a:extLst>
          </p:cNvPr>
          <p:cNvSpPr txBox="1"/>
          <p:nvPr/>
        </p:nvSpPr>
        <p:spPr>
          <a:xfrm>
            <a:off x="691762" y="1796045"/>
            <a:ext cx="112486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cs-CZ" sz="3200" b="1" u="sng" dirty="0">
                <a:hlinkClick r:id="rId3" tooltip="Priloha_6_Kalkulacka-Aktivita-3_zadost-o-navratovy-grant_4_1"/>
              </a:rPr>
              <a:t>Priloha_6_Kalkulacka-Aktivita-3_zadost-o-navratovy-grant_4_1</a:t>
            </a:r>
            <a:endParaRPr lang="cs-CZ" sz="3200" b="1" dirty="0"/>
          </a:p>
          <a:p>
            <a:pPr lvl="0" algn="just"/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527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D4610D-8B03-1F6C-975F-B5723274B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5201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Výstupy Návratového grantu/Indikátory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00C4FD-7456-5DF0-6DBE-EC2A55C21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254" y="1395167"/>
            <a:ext cx="10420546" cy="47817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600" b="1" u="sng" dirty="0">
                <a:hlinkClick r:id="rId2" tooltip="Příloha 1V) Zásady grantové soutěže „Návraty“"/>
              </a:rPr>
              <a:t>Zásady grantové soutěže „Návraty“</a:t>
            </a:r>
            <a:endParaRPr lang="cs-CZ" sz="3600" b="1" dirty="0"/>
          </a:p>
          <a:p>
            <a:pPr marL="0" indent="0" algn="just">
              <a:buNone/>
            </a:pPr>
            <a:endParaRPr lang="cs-CZ" sz="3600" dirty="0"/>
          </a:p>
          <a:p>
            <a:pPr marL="0" indent="0" algn="just">
              <a:buNone/>
            </a:pPr>
            <a:r>
              <a:rPr lang="cs-CZ" sz="3600" u="sng" dirty="0">
                <a:hlinkClick r:id="rId3" tooltip="Manuál pro přípravu žádosti o Návratový grant"/>
              </a:rPr>
              <a:t>Manuál pro přípravu žádosti o Návratový grant</a:t>
            </a:r>
            <a:endParaRPr lang="cs-CZ" sz="3600" u="sng" dirty="0"/>
          </a:p>
          <a:p>
            <a:pPr marL="0" indent="0" algn="just">
              <a:buNone/>
            </a:pPr>
            <a:endParaRPr lang="cs-CZ" sz="3600" u="sng" dirty="0"/>
          </a:p>
          <a:p>
            <a:pPr marL="0" indent="0" algn="just">
              <a:buNone/>
            </a:pPr>
            <a:r>
              <a:rPr lang="cs-CZ" sz="3600" dirty="0">
                <a:solidFill>
                  <a:srgbClr val="0070C0"/>
                </a:solidFill>
              </a:rPr>
              <a:t>Pravidla pro žadatele a příjemce – Specifická část – výzva Návraty</a:t>
            </a:r>
          </a:p>
          <a:p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36991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15465</TotalTime>
  <Words>839</Words>
  <Application>Microsoft Office PowerPoint</Application>
  <PresentationFormat>Širokoúhlá obrazovka</PresentationFormat>
  <Paragraphs>119</Paragraphs>
  <Slides>20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Drive</vt:lpstr>
      <vt:lpstr>Motiv Office</vt:lpstr>
      <vt:lpstr> Návratové granty   VŠB-TUO </vt:lpstr>
      <vt:lpstr>Prezentace aplikace PowerPoint</vt:lpstr>
      <vt:lpstr>Návratové granty VŠB-TUO</vt:lpstr>
      <vt:lpstr>Návratové granty VŠB-TUO</vt:lpstr>
      <vt:lpstr>Rozpočet Návratového grantu</vt:lpstr>
      <vt:lpstr>Rozpočet Návratového grantu</vt:lpstr>
      <vt:lpstr>Rozpočet Návratového grantu</vt:lpstr>
      <vt:lpstr>Rozpočet Návratového grantu </vt:lpstr>
      <vt:lpstr>Výstupy Návratového grantu/Indikátory</vt:lpstr>
      <vt:lpstr>Výstupy Návratového grantu/Indikátory</vt:lpstr>
      <vt:lpstr>Výstupy Návratového grantu/Indikátory</vt:lpstr>
      <vt:lpstr>Výstupy Návratového grantu/Indikátory</vt:lpstr>
      <vt:lpstr>Změny v projektu</vt:lpstr>
      <vt:lpstr>Změny v projektu </vt:lpstr>
      <vt:lpstr>Změny v projektu</vt:lpstr>
      <vt:lpstr>Změny v projektu</vt:lpstr>
      <vt:lpstr>Sankce</vt:lpstr>
      <vt:lpstr>Důležité kontakty:</vt:lpstr>
      <vt:lpstr>Prezentace aplikace PowerPoint</vt:lpstr>
      <vt:lpstr>Žádost o Návratový grant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Igor Ivan</dc:creator>
  <cp:lastModifiedBy>Ivana Čubíková</cp:lastModifiedBy>
  <cp:revision>18</cp:revision>
  <dcterms:created xsi:type="dcterms:W3CDTF">2023-02-01T07:11:57Z</dcterms:created>
  <dcterms:modified xsi:type="dcterms:W3CDTF">2026-03-27T10:44:43Z</dcterms:modified>
</cp:coreProperties>
</file>